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1"/>
  </p:sldMasterIdLst>
  <p:notesMasterIdLst>
    <p:notesMasterId r:id="rId37"/>
  </p:notesMasterIdLst>
  <p:handoutMasterIdLst>
    <p:handoutMasterId r:id="rId38"/>
  </p:handoutMasterIdLst>
  <p:sldIdLst>
    <p:sldId id="256" r:id="rId2"/>
    <p:sldId id="442" r:id="rId3"/>
    <p:sldId id="262" r:id="rId4"/>
    <p:sldId id="508" r:id="rId5"/>
    <p:sldId id="492" r:id="rId6"/>
    <p:sldId id="469" r:id="rId7"/>
    <p:sldId id="474" r:id="rId8"/>
    <p:sldId id="529" r:id="rId9"/>
    <p:sldId id="292" r:id="rId10"/>
    <p:sldId id="525" r:id="rId11"/>
    <p:sldId id="444" r:id="rId12"/>
    <p:sldId id="396" r:id="rId13"/>
    <p:sldId id="393" r:id="rId14"/>
    <p:sldId id="445" r:id="rId15"/>
    <p:sldId id="526" r:id="rId16"/>
    <p:sldId id="446" r:id="rId17"/>
    <p:sldId id="475" r:id="rId18"/>
    <p:sldId id="335" r:id="rId19"/>
    <p:sldId id="336" r:id="rId20"/>
    <p:sldId id="423" r:id="rId21"/>
    <p:sldId id="339" r:id="rId22"/>
    <p:sldId id="340" r:id="rId23"/>
    <p:sldId id="337" r:id="rId24"/>
    <p:sldId id="338" r:id="rId25"/>
    <p:sldId id="408" r:id="rId26"/>
    <p:sldId id="411" r:id="rId27"/>
    <p:sldId id="527" r:id="rId28"/>
    <p:sldId id="528" r:id="rId29"/>
    <p:sldId id="412" r:id="rId30"/>
    <p:sldId id="447" r:id="rId31"/>
    <p:sldId id="414" r:id="rId32"/>
    <p:sldId id="449" r:id="rId33"/>
    <p:sldId id="450" r:id="rId34"/>
    <p:sldId id="451" r:id="rId35"/>
    <p:sldId id="530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3D59"/>
    <a:srgbClr val="F3AE4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734C19-2936-4253-8F8C-E1FA4F160837}">
  <a:tblStyle styleId="{46734C19-2936-4253-8F8C-E1FA4F1608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75"/>
    <p:restoredTop sz="92724"/>
  </p:normalViewPr>
  <p:slideViewPr>
    <p:cSldViewPr snapToGrid="0" snapToObjects="1">
      <p:cViewPr>
        <p:scale>
          <a:sx n="220" d="100"/>
          <a:sy n="220" d="100"/>
        </p:scale>
        <p:origin x="16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1706E-2BBC-1241-A345-D464C97571FE}" type="datetimeFigureOut">
              <a:rPr lang="en-US" smtClean="0"/>
              <a:t>1/9/24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F5E35-01F5-FA4C-A8E6-50C8389E0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06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Walkthrough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A moment in instructional time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Focus is on the instructional management and delivery</a:t>
            </a:r>
          </a:p>
          <a:p>
            <a:pPr marL="0" indent="0">
              <a:buFont typeface="Arial" pitchFamily="34" charset="0"/>
              <a:buNone/>
            </a:pPr>
            <a:endParaRPr lang="en-US" baseline="0" dirty="0"/>
          </a:p>
          <a:p>
            <a:pPr marL="0" indent="0">
              <a:buFont typeface="Arial" pitchFamily="34" charset="0"/>
              <a:buNone/>
            </a:pPr>
            <a:r>
              <a:rPr lang="en-US" baseline="0" dirty="0"/>
              <a:t>Evidence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Instructional strategies that promote student learning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Instructional strategies that are witnessed within the designated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4DCD8-3724-4547-82C0-ACB95883F2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84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Walkthrough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 A moment in instructional time</a:t>
            </a:r>
          </a:p>
          <a:p>
            <a:pPr marL="0" indent="0">
              <a:buFont typeface="Arial" pitchFamily="34" charset="0"/>
              <a:buNone/>
            </a:pPr>
            <a:endParaRPr lang="en-US" baseline="0" dirty="0"/>
          </a:p>
          <a:p>
            <a:pPr marL="0" indent="0">
              <a:buFont typeface="Arial" pitchFamily="34" charset="0"/>
              <a:buNone/>
            </a:pPr>
            <a:r>
              <a:rPr lang="en-US" baseline="0" dirty="0"/>
              <a:t>Evidence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Instructional strategies that promote student learning</a:t>
            </a:r>
          </a:p>
          <a:p>
            <a:pPr marL="0" indent="0">
              <a:buFont typeface="Arial" pitchFamily="34" charset="0"/>
              <a:buNone/>
            </a:pPr>
            <a:endParaRPr lang="en-US" baseline="0" dirty="0"/>
          </a:p>
          <a:p>
            <a:pPr marL="0" indent="0">
              <a:buFont typeface="Arial" pitchFamily="34" charset="0"/>
              <a:buNone/>
            </a:pPr>
            <a:r>
              <a:rPr lang="en-US" baseline="0" dirty="0"/>
              <a:t>Longitudinal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Established time frames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Focus areas have reasonable data collection to identify consistent patterns over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4DCD8-3724-4547-82C0-ACB95883F2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75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7399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digiCOACH</a:t>
            </a:r>
            <a:r>
              <a:rPr lang="en-US" baseline="0" dirty="0"/>
              <a:t> was created by educators.  This tool is designed to identify effective instructional patterns over a period of time.  The data results are used to analyze professional development focus areas.</a:t>
            </a:r>
          </a:p>
          <a:p>
            <a:endParaRPr lang="en-US" baseline="0" dirty="0"/>
          </a:p>
          <a:p>
            <a:r>
              <a:rPr lang="en-US" baseline="0" dirty="0"/>
              <a:t>digiCOACH established five researched based focus areas, and categorized foundational components into sub-criteria.  </a:t>
            </a:r>
          </a:p>
          <a:p>
            <a:endParaRPr lang="en-US" baseline="0" dirty="0"/>
          </a:p>
          <a:p>
            <a:r>
              <a:rPr lang="en-US" baseline="0" dirty="0"/>
              <a:t>digiCOACH facilitates the frequency and the quality of teacher feedback.  The feedback is intended to elicit dialogue and highlight student learning. 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4DCD8-3724-4547-82C0-ACB95883F2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76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4067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93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/>
          <a:lstStyle/>
          <a:p>
            <a:fld id="{2C366420-DEB8-46F0-BAAF-FF05330B1AC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39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Communication is the Key</a:t>
            </a:r>
          </a:p>
          <a:p>
            <a:endParaRPr lang="en-US" dirty="0"/>
          </a:p>
          <a:p>
            <a:r>
              <a:rPr lang="en-US" dirty="0"/>
              <a:t>Teachers receive feedback immediately by email.</a:t>
            </a:r>
          </a:p>
          <a:p>
            <a:endParaRPr lang="en-US" dirty="0"/>
          </a:p>
          <a:p>
            <a:r>
              <a:rPr lang="en-US" dirty="0"/>
              <a:t>This feedback</a:t>
            </a:r>
            <a:r>
              <a:rPr lang="en-US" baseline="0" dirty="0"/>
              <a:t> focuses on instructional evidence.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4DCD8-3724-4547-82C0-ACB95883F29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46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Reminder…</a:t>
            </a:r>
          </a:p>
          <a:p>
            <a:endParaRPr lang="en-US" dirty="0"/>
          </a:p>
          <a:p>
            <a:r>
              <a:rPr lang="en-US" dirty="0"/>
              <a:t>Walkthrough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A moment in instructional time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Focus is on the instructional management and delivery</a:t>
            </a:r>
          </a:p>
          <a:p>
            <a:pPr marL="0" indent="0">
              <a:buFont typeface="Arial" pitchFamily="34" charset="0"/>
              <a:buNone/>
            </a:pPr>
            <a:endParaRPr lang="en-US" baseline="0" dirty="0"/>
          </a:p>
          <a:p>
            <a:pPr marL="0" indent="0">
              <a:buFont typeface="Arial" pitchFamily="34" charset="0"/>
              <a:buNone/>
            </a:pPr>
            <a:r>
              <a:rPr lang="en-US" baseline="0" dirty="0"/>
              <a:t>Evidence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Instructional strategies that promote student learning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Instructional strategies that are witnessed within the designated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4DCD8-3724-4547-82C0-ACB95883F2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28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Types of Feedback</a:t>
            </a:r>
          </a:p>
          <a:p>
            <a:endParaRPr lang="en-US" dirty="0"/>
          </a:p>
          <a:p>
            <a:r>
              <a:rPr lang="en-US" dirty="0"/>
              <a:t>Strategies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/>
              <a:t>Evidence of instructional</a:t>
            </a:r>
            <a:r>
              <a:rPr lang="en-US" baseline="0" dirty="0"/>
              <a:t> strengths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Evidence of student learning</a:t>
            </a:r>
          </a:p>
          <a:p>
            <a:pPr marL="171450" indent="-171450">
              <a:buFont typeface="Arial" pitchFamily="34" charset="0"/>
              <a:buChar char="•"/>
            </a:pPr>
            <a:endParaRPr lang="en-US" baseline="0" dirty="0"/>
          </a:p>
          <a:p>
            <a:pPr marL="0" indent="0">
              <a:buFont typeface="Arial" pitchFamily="34" charset="0"/>
              <a:buNone/>
            </a:pPr>
            <a:r>
              <a:rPr lang="en-US" baseline="0" dirty="0"/>
              <a:t>Coaching Tips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Support and enrich instructional practices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Create an opportunity for dialogue and professional collaboration that will adjust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4DCD8-3724-4547-82C0-ACB95883F2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16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0896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Feedback Email</a:t>
            </a:r>
          </a:p>
          <a:p>
            <a:endParaRPr lang="en-US" dirty="0"/>
          </a:p>
          <a:p>
            <a:pPr marL="0" indent="0">
              <a:buFont typeface="Wingdings" pitchFamily="2" charset="2"/>
              <a:buNone/>
            </a:pPr>
            <a:r>
              <a:rPr lang="en-US" dirty="0"/>
              <a:t>Auto Generated Text (pink)</a:t>
            </a:r>
            <a:endParaRPr lang="en-US" baseline="0" dirty="0"/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/>
              <a:t>The outlined greeting is embedded into all e-mails. </a:t>
            </a:r>
          </a:p>
          <a:p>
            <a:endParaRPr lang="en-US" baseline="0" dirty="0"/>
          </a:p>
          <a:p>
            <a:r>
              <a:rPr lang="en-US" baseline="0" dirty="0"/>
              <a:t>Strategy (yellow)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/>
              <a:t>Throughout the body of the e-mail you will find feedback that was selected by the administrator or coach.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/>
              <a:t>The feedback reflects evidence of the instructional strategies witnessed during the isolated walkthrough.</a:t>
            </a:r>
          </a:p>
          <a:p>
            <a:endParaRPr lang="en-US" baseline="0" dirty="0"/>
          </a:p>
          <a:p>
            <a:r>
              <a:rPr lang="en-US" baseline="0" dirty="0"/>
              <a:t>Coaching Tip (blue)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/>
              <a:t>Throughout the body of the e-mail you will find a Coaching Tip that can enhance student learning.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/>
              <a:t>The feedback is selected by the administrator or coach.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4DCD8-3724-4547-82C0-ACB95883F2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67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Suggested Resources for Calibration</a:t>
            </a:r>
          </a:p>
          <a:p>
            <a:endParaRPr lang="en-US" dirty="0"/>
          </a:p>
          <a:p>
            <a:r>
              <a:rPr lang="en-US" dirty="0"/>
              <a:t>Edition Handout</a:t>
            </a:r>
            <a:endParaRPr lang="en-US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This handout provides an opportunity for teachers to participate in a virtual walkthrough.  The worksheet displays each Focus Area and the correlated look-fors. </a:t>
            </a:r>
          </a:p>
          <a:p>
            <a:endParaRPr lang="en-US" baseline="0" dirty="0"/>
          </a:p>
          <a:p>
            <a:r>
              <a:rPr lang="en-US" baseline="0" dirty="0"/>
              <a:t>Calibration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/>
              <a:t>This is a great opportunity to calibrate the meaning of each sub-criteria, and dialogue the types of evidence.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r>
              <a:rPr lang="en-US" baseline="0" dirty="0"/>
              <a:t>Suggestion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Concentrate on one Focus Area until calibration and common meaning occur.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4DCD8-3724-4547-82C0-ACB95883F2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19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12446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Reminder</a:t>
            </a:r>
          </a:p>
          <a:p>
            <a:endParaRPr lang="en-US" dirty="0"/>
          </a:p>
          <a:p>
            <a:r>
              <a:rPr lang="en-US" dirty="0"/>
              <a:t>Walkthrough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 A moment in instructional time</a:t>
            </a:r>
          </a:p>
          <a:p>
            <a:pPr marL="0" indent="0">
              <a:buFont typeface="Arial" pitchFamily="34" charset="0"/>
              <a:buNone/>
            </a:pPr>
            <a:endParaRPr lang="en-US" baseline="0" dirty="0"/>
          </a:p>
          <a:p>
            <a:pPr marL="0" indent="0">
              <a:buFont typeface="Arial" pitchFamily="34" charset="0"/>
              <a:buNone/>
            </a:pPr>
            <a:r>
              <a:rPr lang="en-US" baseline="0" dirty="0"/>
              <a:t>Evidence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Instructional strategies that promote student learning</a:t>
            </a:r>
          </a:p>
          <a:p>
            <a:pPr marL="0" indent="0">
              <a:buFont typeface="Arial" pitchFamily="34" charset="0"/>
              <a:buNone/>
            </a:pPr>
            <a:endParaRPr lang="en-US" baseline="0" dirty="0"/>
          </a:p>
          <a:p>
            <a:pPr marL="0" indent="0">
              <a:buFont typeface="Arial" pitchFamily="34" charset="0"/>
              <a:buNone/>
            </a:pPr>
            <a:r>
              <a:rPr lang="en-US" baseline="0" dirty="0"/>
              <a:t>Longitudinal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Established time frames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Focus areas have reasonable data collection to identify consistent patterns over time</a:t>
            </a:r>
            <a:endParaRPr lang="en-US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4DCD8-3724-4547-82C0-ACB95883F29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757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Look-for Summary Report – Allows for a more focused look at one specific Focus Area which allows for you to see the individual Look-fors within that area. </a:t>
            </a:r>
          </a:p>
        </p:txBody>
      </p:sp>
    </p:spTree>
    <p:extLst>
      <p:ext uri="{BB962C8B-B14F-4D97-AF65-F5344CB8AC3E}">
        <p14:creationId xmlns:p14="http://schemas.microsoft.com/office/powerpoint/2010/main" val="13299992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Coaching Summary Report – Allows you to see the average score for each look-for and compare the areas that you are praising (Strategies) and where you are offering suggestions (Coaching Tips)</a:t>
            </a:r>
          </a:p>
        </p:txBody>
      </p:sp>
    </p:spTree>
    <p:extLst>
      <p:ext uri="{BB962C8B-B14F-4D97-AF65-F5344CB8AC3E}">
        <p14:creationId xmlns:p14="http://schemas.microsoft.com/office/powerpoint/2010/main" val="3638457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Coaching Detail Report – Identifies which Strategies and Coaching Tips have been utilized across the campus, summarizing the different feedback sent to all staff members. </a:t>
            </a:r>
          </a:p>
        </p:txBody>
      </p:sp>
    </p:spTree>
    <p:extLst>
      <p:ext uri="{BB962C8B-B14F-4D97-AF65-F5344CB8AC3E}">
        <p14:creationId xmlns:p14="http://schemas.microsoft.com/office/powerpoint/2010/main" val="10800068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1183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(Focusing on the process and not the system…)</a:t>
            </a:r>
          </a:p>
          <a:p>
            <a:pPr lvl="0">
              <a:spcBef>
                <a:spcPts val="0"/>
              </a:spcBef>
              <a:buNone/>
            </a:pPr>
            <a:endParaRPr lang="en-US" dirty="0"/>
          </a:p>
          <a:p>
            <a:pPr lvl="0">
              <a:spcBef>
                <a:spcPts val="0"/>
              </a:spcBef>
              <a:buNone/>
            </a:pPr>
            <a:r>
              <a:rPr lang="en-US" dirty="0"/>
              <a:t>We are believers in the coaching process and know that it is key to improving our students academic and social/emotional wellness. That’s why we do it. </a:t>
            </a:r>
          </a:p>
          <a:p>
            <a:pPr lvl="0">
              <a:spcBef>
                <a:spcPts val="0"/>
              </a:spcBef>
              <a:buNone/>
            </a:pPr>
            <a:endParaRPr lang="en-US" dirty="0"/>
          </a:p>
          <a:p>
            <a:pPr lvl="0">
              <a:spcBef>
                <a:spcPts val="0"/>
              </a:spcBef>
              <a:buNone/>
            </a:pPr>
            <a:r>
              <a:rPr lang="en-US" dirty="0"/>
              <a:t>If there is one thing to take away from the training today, it’s the power of coaching.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7371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5044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 research tells us that collective teacher efficacy will result in growth at our campus. </a:t>
            </a:r>
          </a:p>
        </p:txBody>
      </p:sp>
    </p:spTree>
    <p:extLst>
      <p:ext uri="{BB962C8B-B14F-4D97-AF65-F5344CB8AC3E}">
        <p14:creationId xmlns:p14="http://schemas.microsoft.com/office/powerpoint/2010/main" val="2045005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of these elements play a key role in developing both individual and collective teacher efficacy.</a:t>
            </a:r>
          </a:p>
        </p:txBody>
      </p:sp>
    </p:spTree>
    <p:extLst>
      <p:ext uri="{BB962C8B-B14F-4D97-AF65-F5344CB8AC3E}">
        <p14:creationId xmlns:p14="http://schemas.microsoft.com/office/powerpoint/2010/main" val="3501242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2561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three parts to the digiCOACH classroom walkthrough system. </a:t>
            </a:r>
          </a:p>
          <a:p>
            <a:pPr lvl="1"/>
            <a:r>
              <a:rPr lang="en-US" dirty="0"/>
              <a:t>Walkthrough tool allows for quick data collection which powers the reports.</a:t>
            </a:r>
          </a:p>
          <a:p>
            <a:pPr lvl="1"/>
            <a:r>
              <a:rPr lang="en-US" dirty="0"/>
              <a:t>Formative coaching system that allows for quick and meaningful feedback. </a:t>
            </a:r>
          </a:p>
          <a:p>
            <a:pPr lvl="1"/>
            <a:r>
              <a:rPr lang="en-US" dirty="0"/>
              <a:t>Cloud Reports that can inform the professional development needs.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759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digiCOACH addresses these areas.</a:t>
            </a:r>
          </a:p>
        </p:txBody>
      </p:sp>
    </p:spTree>
    <p:extLst>
      <p:ext uri="{BB962C8B-B14F-4D97-AF65-F5344CB8AC3E}">
        <p14:creationId xmlns:p14="http://schemas.microsoft.com/office/powerpoint/2010/main" val="30625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10">
            <a:extLst>
              <a:ext uri="{FF2B5EF4-FFF2-40B4-BE49-F238E27FC236}">
                <a16:creationId xmlns:a16="http://schemas.microsoft.com/office/drawing/2014/main" id="{9FC36E16-1453-9A45-BE7A-12C37D1E6E05}"/>
              </a:ext>
            </a:extLst>
          </p:cNvPr>
          <p:cNvSpPr/>
          <p:nvPr userDrawn="1"/>
        </p:nvSpPr>
        <p:spPr>
          <a:xfrm>
            <a:off x="2325650" y="325350"/>
            <a:ext cx="4492800" cy="4492800"/>
          </a:xfrm>
          <a:prstGeom prst="ellipse">
            <a:avLst/>
          </a:prstGeom>
          <a:solidFill>
            <a:srgbClr val="4A3D5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11">
            <a:extLst>
              <a:ext uri="{FF2B5EF4-FFF2-40B4-BE49-F238E27FC236}">
                <a16:creationId xmlns:a16="http://schemas.microsoft.com/office/drawing/2014/main" id="{5C183417-A949-9349-B7B0-0BDD3B9F517D}"/>
              </a:ext>
            </a:extLst>
          </p:cNvPr>
          <p:cNvSpPr/>
          <p:nvPr userDrawn="1"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12">
            <a:extLst>
              <a:ext uri="{FF2B5EF4-FFF2-40B4-BE49-F238E27FC236}">
                <a16:creationId xmlns:a16="http://schemas.microsoft.com/office/drawing/2014/main" id="{2210F281-4495-984C-96DA-CFC1D4DFE6C6}"/>
              </a:ext>
            </a:extLst>
          </p:cNvPr>
          <p:cNvSpPr/>
          <p:nvPr userDrawn="1"/>
        </p:nvSpPr>
        <p:spPr>
          <a:xfrm>
            <a:off x="5775128" y="4433642"/>
            <a:ext cx="605400" cy="605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" name="Shape 13">
            <a:extLst>
              <a:ext uri="{FF2B5EF4-FFF2-40B4-BE49-F238E27FC236}">
                <a16:creationId xmlns:a16="http://schemas.microsoft.com/office/drawing/2014/main" id="{C2CA8B5E-3B67-A243-B7B0-E1F6C90C2FB2}"/>
              </a:ext>
            </a:extLst>
          </p:cNvPr>
          <p:cNvSpPr/>
          <p:nvPr userDrawn="1"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" name="Shape 14">
            <a:extLst>
              <a:ext uri="{FF2B5EF4-FFF2-40B4-BE49-F238E27FC236}">
                <a16:creationId xmlns:a16="http://schemas.microsoft.com/office/drawing/2014/main" id="{C71F61FC-21B1-3E42-A959-CCBE6E5D4BD4}"/>
              </a:ext>
            </a:extLst>
          </p:cNvPr>
          <p:cNvSpPr/>
          <p:nvPr userDrawn="1"/>
        </p:nvSpPr>
        <p:spPr>
          <a:xfrm>
            <a:off x="2081694" y="771271"/>
            <a:ext cx="774600" cy="7746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" name="Shape 15">
            <a:extLst>
              <a:ext uri="{FF2B5EF4-FFF2-40B4-BE49-F238E27FC236}">
                <a16:creationId xmlns:a16="http://schemas.microsoft.com/office/drawing/2014/main" id="{98B54573-B131-DA41-AD31-B0A2E1F467E2}"/>
              </a:ext>
            </a:extLst>
          </p:cNvPr>
          <p:cNvSpPr/>
          <p:nvPr userDrawn="1"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" name="Shape 16">
            <a:extLst>
              <a:ext uri="{FF2B5EF4-FFF2-40B4-BE49-F238E27FC236}">
                <a16:creationId xmlns:a16="http://schemas.microsoft.com/office/drawing/2014/main" id="{ACF7482C-9974-FE4D-AFE6-0FDB5F6BA1DA}"/>
              </a:ext>
            </a:extLst>
          </p:cNvPr>
          <p:cNvSpPr/>
          <p:nvPr userDrawn="1"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" name="Shape 17">
            <a:extLst>
              <a:ext uri="{FF2B5EF4-FFF2-40B4-BE49-F238E27FC236}">
                <a16:creationId xmlns:a16="http://schemas.microsoft.com/office/drawing/2014/main" id="{126BE4F9-A02E-E54B-AD93-AA76F428A4B9}"/>
              </a:ext>
            </a:extLst>
          </p:cNvPr>
          <p:cNvSpPr/>
          <p:nvPr userDrawn="1"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18">
            <a:extLst>
              <a:ext uri="{FF2B5EF4-FFF2-40B4-BE49-F238E27FC236}">
                <a16:creationId xmlns:a16="http://schemas.microsoft.com/office/drawing/2014/main" id="{057848B7-E580-5F48-9A68-08D476A8A613}"/>
              </a:ext>
            </a:extLst>
          </p:cNvPr>
          <p:cNvSpPr/>
          <p:nvPr userDrawn="1"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Shape 19">
            <a:extLst>
              <a:ext uri="{FF2B5EF4-FFF2-40B4-BE49-F238E27FC236}">
                <a16:creationId xmlns:a16="http://schemas.microsoft.com/office/drawing/2014/main" id="{3708E392-355D-1F4B-B72E-46F2D345F8F4}"/>
              </a:ext>
            </a:extLst>
          </p:cNvPr>
          <p:cNvSpPr/>
          <p:nvPr userDrawn="1"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47" name="Shape 21">
            <a:extLst>
              <a:ext uri="{FF2B5EF4-FFF2-40B4-BE49-F238E27FC236}">
                <a16:creationId xmlns:a16="http://schemas.microsoft.com/office/drawing/2014/main" id="{49CBB199-E293-F84A-B108-24B9BB1E7CFA}"/>
              </a:ext>
            </a:extLst>
          </p:cNvPr>
          <p:cNvGrpSpPr/>
          <p:nvPr userDrawn="1"/>
        </p:nvGrpSpPr>
        <p:grpSpPr>
          <a:xfrm>
            <a:off x="3001075" y="4182123"/>
            <a:ext cx="508851" cy="478711"/>
            <a:chOff x="5972700" y="2330200"/>
            <a:chExt cx="411625" cy="387275"/>
          </a:xfrm>
        </p:grpSpPr>
        <p:sp>
          <p:nvSpPr>
            <p:cNvPr id="48" name="Shape 22">
              <a:extLst>
                <a:ext uri="{FF2B5EF4-FFF2-40B4-BE49-F238E27FC236}">
                  <a16:creationId xmlns:a16="http://schemas.microsoft.com/office/drawing/2014/main" id="{F2D4D60C-6F36-E048-B678-98AA2140C601}"/>
                </a:ext>
              </a:extLst>
            </p:cNvPr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" name="Shape 23">
              <a:extLst>
                <a:ext uri="{FF2B5EF4-FFF2-40B4-BE49-F238E27FC236}">
                  <a16:creationId xmlns:a16="http://schemas.microsoft.com/office/drawing/2014/main" id="{897B40F0-A2CF-EC45-AE44-27A68D22EE97}"/>
                </a:ext>
              </a:extLst>
            </p:cNvPr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50" name="Shape 24">
            <a:extLst>
              <a:ext uri="{FF2B5EF4-FFF2-40B4-BE49-F238E27FC236}">
                <a16:creationId xmlns:a16="http://schemas.microsoft.com/office/drawing/2014/main" id="{6A5AD2B8-289C-1D4D-AC25-2D0934011228}"/>
              </a:ext>
            </a:extLst>
          </p:cNvPr>
          <p:cNvGrpSpPr/>
          <p:nvPr userDrawn="1"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51" name="Shape 25">
              <a:extLst>
                <a:ext uri="{FF2B5EF4-FFF2-40B4-BE49-F238E27FC236}">
                  <a16:creationId xmlns:a16="http://schemas.microsoft.com/office/drawing/2014/main" id="{5EDBC0E3-AC92-4E44-8732-E0ADC3FFC78A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2" name="Shape 26">
              <a:extLst>
                <a:ext uri="{FF2B5EF4-FFF2-40B4-BE49-F238E27FC236}">
                  <a16:creationId xmlns:a16="http://schemas.microsoft.com/office/drawing/2014/main" id="{8A5A83D0-9FC7-264D-84DC-4F3DBB30D257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3" name="Shape 27">
              <a:extLst>
                <a:ext uri="{FF2B5EF4-FFF2-40B4-BE49-F238E27FC236}">
                  <a16:creationId xmlns:a16="http://schemas.microsoft.com/office/drawing/2014/main" id="{C43F8C02-5852-6F44-99F6-83884E8BAFB9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4" name="Shape 28">
              <a:extLst>
                <a:ext uri="{FF2B5EF4-FFF2-40B4-BE49-F238E27FC236}">
                  <a16:creationId xmlns:a16="http://schemas.microsoft.com/office/drawing/2014/main" id="{7038C308-3D97-5F4A-AFC2-1FD72F5CCCB5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5" name="Shape 29">
              <a:extLst>
                <a:ext uri="{FF2B5EF4-FFF2-40B4-BE49-F238E27FC236}">
                  <a16:creationId xmlns:a16="http://schemas.microsoft.com/office/drawing/2014/main" id="{274A3B0B-A494-0541-AF01-F4AD29A833F3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6" name="Shape 30">
              <a:extLst>
                <a:ext uri="{FF2B5EF4-FFF2-40B4-BE49-F238E27FC236}">
                  <a16:creationId xmlns:a16="http://schemas.microsoft.com/office/drawing/2014/main" id="{374ED19F-5F1F-B845-819C-A4EE173D47DE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7" name="Shape 31">
              <a:extLst>
                <a:ext uri="{FF2B5EF4-FFF2-40B4-BE49-F238E27FC236}">
                  <a16:creationId xmlns:a16="http://schemas.microsoft.com/office/drawing/2014/main" id="{A1E61FBF-4273-4741-9241-CECEF4075089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8" name="Shape 32">
              <a:extLst>
                <a:ext uri="{FF2B5EF4-FFF2-40B4-BE49-F238E27FC236}">
                  <a16:creationId xmlns:a16="http://schemas.microsoft.com/office/drawing/2014/main" id="{F6E8F4BE-1101-F948-A04A-D69B8026CB0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59" name="Shape 33">
            <a:extLst>
              <a:ext uri="{FF2B5EF4-FFF2-40B4-BE49-F238E27FC236}">
                <a16:creationId xmlns:a16="http://schemas.microsoft.com/office/drawing/2014/main" id="{6B00BA1B-749D-BE4F-873A-32FB9778B10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71383" y="707666"/>
            <a:ext cx="4201134" cy="3728168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>
                <a:latin typeface="+mj-lt"/>
              </a:defRPr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 dirty="0"/>
          </a:p>
        </p:txBody>
      </p:sp>
      <p:sp>
        <p:nvSpPr>
          <p:cNvPr id="60" name="Shape 34">
            <a:extLst>
              <a:ext uri="{FF2B5EF4-FFF2-40B4-BE49-F238E27FC236}">
                <a16:creationId xmlns:a16="http://schemas.microsoft.com/office/drawing/2014/main" id="{E7BFEA5A-934C-CA48-8BBA-5D4504BA5D0C}"/>
              </a:ext>
            </a:extLst>
          </p:cNvPr>
          <p:cNvSpPr/>
          <p:nvPr userDrawn="1"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" name="Shape 35">
            <a:extLst>
              <a:ext uri="{FF2B5EF4-FFF2-40B4-BE49-F238E27FC236}">
                <a16:creationId xmlns:a16="http://schemas.microsoft.com/office/drawing/2014/main" id="{AD44A475-AD29-1B48-88C0-8BBB5984D775}"/>
              </a:ext>
            </a:extLst>
          </p:cNvPr>
          <p:cNvSpPr/>
          <p:nvPr userDrawn="1"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" name="Shape 36">
            <a:extLst>
              <a:ext uri="{FF2B5EF4-FFF2-40B4-BE49-F238E27FC236}">
                <a16:creationId xmlns:a16="http://schemas.microsoft.com/office/drawing/2014/main" id="{4F9EE5BB-DE88-D144-921C-BF0C7813A703}"/>
              </a:ext>
            </a:extLst>
          </p:cNvPr>
          <p:cNvSpPr/>
          <p:nvPr userDrawn="1"/>
        </p:nvSpPr>
        <p:spPr>
          <a:xfrm>
            <a:off x="5494851" y="4374527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99A00EEA-9E11-7F45-A2BA-D4E48E8654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69552" y="3878810"/>
            <a:ext cx="870438" cy="87043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E8A388E3-8ADE-6043-A65C-DB19374914D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1442" y="167009"/>
            <a:ext cx="2286000" cy="5256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 Magenta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1" name="Shape 361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2" name="Shape 362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3" name="Shape 363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6" name="Shape 366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7" name="Shape 367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8" name="Shape 368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C406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71" name="Shape 37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72" name="Shape 37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74" name="Shape 374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75" name="Shape 37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83" name="Shape 383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 Magenta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1" name="Shape 361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2" name="Shape 362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3" name="Shape 363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6" name="Shape 366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7" name="Shape 367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8" name="Shape 368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C406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71" name="Shape 37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72" name="Shape 37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74" name="Shape 374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75" name="Shape 37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83" name="Shape 383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lank Magenta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1" name="Shape 361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2" name="Shape 362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3" name="Shape 363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6" name="Shape 366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7" name="Shape 367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8" name="Shape 368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C406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71" name="Shape 37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72" name="Shape 37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74" name="Shape 374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75" name="Shape 37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83" name="Shape 383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Yellow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1" name="Shape 331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2" name="Shape 332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3" name="Shape 333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4" name="Shape 334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5" name="Shape 335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6" name="Shape 336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7" name="Shape 337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0" name="Shape 340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1" name="Shape 341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2" name="Shape 342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44" name="Shape 344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45" name="Shape 345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47" name="Shape 347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48" name="Shape 34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Yellow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2" name="Shape 332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3" name="Shape 333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4" name="Shape 334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5" name="Shape 335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6" name="Shape 336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7" name="Shape 337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0" name="Shape 340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1" name="Shape 341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2" name="Shape 342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44" name="Shape 344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45" name="Shape 345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47" name="Shape 347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48" name="Shape 34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 Yellow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ChangeAspect="1"/>
          </p:cNvSpPr>
          <p:nvPr/>
        </p:nvSpPr>
        <p:spPr>
          <a:xfrm>
            <a:off x="-186084" y="65341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2" name="Shape 332"/>
          <p:cNvSpPr>
            <a:spLocks noChangeAspect="1"/>
          </p:cNvSpPr>
          <p:nvPr/>
        </p:nvSpPr>
        <p:spPr>
          <a:xfrm>
            <a:off x="65057" y="168732"/>
            <a:ext cx="684890" cy="68489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3" name="Shape 333"/>
          <p:cNvSpPr>
            <a:spLocks noChangeAspect="1"/>
          </p:cNvSpPr>
          <p:nvPr/>
        </p:nvSpPr>
        <p:spPr>
          <a:xfrm>
            <a:off x="669768" y="-232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4" name="Shape 334"/>
          <p:cNvSpPr>
            <a:spLocks noChangeAspect="1"/>
          </p:cNvSpPr>
          <p:nvPr/>
        </p:nvSpPr>
        <p:spPr>
          <a:xfrm>
            <a:off x="787642" y="416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5" name="Shape 335"/>
          <p:cNvSpPr>
            <a:spLocks noChangeAspect="1"/>
          </p:cNvSpPr>
          <p:nvPr/>
        </p:nvSpPr>
        <p:spPr>
          <a:xfrm>
            <a:off x="379256" y="995950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6" name="Shape 336"/>
          <p:cNvSpPr>
            <a:spLocks noChangeAspect="1"/>
          </p:cNvSpPr>
          <p:nvPr/>
        </p:nvSpPr>
        <p:spPr>
          <a:xfrm>
            <a:off x="8202979" y="4219717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7" name="Shape 337"/>
          <p:cNvSpPr>
            <a:spLocks noChangeAspect="1"/>
          </p:cNvSpPr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8" name="Shape 338"/>
          <p:cNvSpPr>
            <a:spLocks noChangeAspect="1"/>
          </p:cNvSpPr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9" name="Shape 339"/>
          <p:cNvSpPr>
            <a:spLocks noChangeAspect="1"/>
          </p:cNvSpPr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0" name="Shape 340"/>
          <p:cNvSpPr>
            <a:spLocks noChangeAspect="1"/>
          </p:cNvSpPr>
          <p:nvPr/>
        </p:nvSpPr>
        <p:spPr>
          <a:xfrm>
            <a:off x="8147988" y="4521422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1" name="Shape 341"/>
          <p:cNvSpPr>
            <a:spLocks noChangeAspect="1"/>
          </p:cNvSpPr>
          <p:nvPr/>
        </p:nvSpPr>
        <p:spPr>
          <a:xfrm>
            <a:off x="8575099" y="3964878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2" name="Shape 342"/>
          <p:cNvSpPr>
            <a:spLocks noChangeAspect="1"/>
          </p:cNvSpPr>
          <p:nvPr/>
        </p:nvSpPr>
        <p:spPr>
          <a:xfrm>
            <a:off x="323652" y="1158679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ChangeAspect="1"/>
          </p:cNvSpPr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44" name="Shape 344"/>
          <p:cNvGrpSpPr>
            <a:grpSpLocks noChangeAspect="1"/>
          </p:cNvGrpSpPr>
          <p:nvPr/>
        </p:nvGrpSpPr>
        <p:grpSpPr>
          <a:xfrm>
            <a:off x="8471985" y="4532088"/>
            <a:ext cx="508851" cy="478711"/>
            <a:chOff x="5972700" y="2330200"/>
            <a:chExt cx="411625" cy="387275"/>
          </a:xfrm>
        </p:grpSpPr>
        <p:sp>
          <p:nvSpPr>
            <p:cNvPr id="345" name="Shape 345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47" name="Shape 347"/>
          <p:cNvGrpSpPr>
            <a:grpSpLocks noChangeAspect="1"/>
          </p:cNvGrpSpPr>
          <p:nvPr/>
        </p:nvGrpSpPr>
        <p:grpSpPr>
          <a:xfrm>
            <a:off x="263407" y="286505"/>
            <a:ext cx="288190" cy="456814"/>
            <a:chOff x="6718575" y="2318625"/>
            <a:chExt cx="256950" cy="407375"/>
          </a:xfrm>
        </p:grpSpPr>
        <p:sp>
          <p:nvSpPr>
            <p:cNvPr id="348" name="Shape 34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1257300"/>
            <a:ext cx="5410200" cy="2702719"/>
          </a:xfrm>
        </p:spPr>
        <p:txBody>
          <a:bodyPr>
            <a:noAutofit/>
          </a:bodyPr>
          <a:lstStyle>
            <a:lvl1pPr>
              <a:defRPr sz="4050">
                <a:solidFill>
                  <a:schemeClr val="bg1"/>
                </a:solidFill>
                <a:effectLst>
                  <a:outerShdw blurRad="63500" dist="63500" dir="5400000" algn="t" rotWithShape="0">
                    <a:prstClr val="black">
                      <a:alpha val="95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AB8E6F8-E5BD-4F69-9B31-0C761707E54D}" type="datetimeFigureOut">
              <a:rPr lang="en-US" smtClean="0"/>
              <a:t>1/9/24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29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AB8E6F8-E5BD-4F69-9B31-0C761707E54D}" type="datetimeFigureOut">
              <a:rPr lang="en-US" smtClean="0"/>
              <a:t>1/9/24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DAE66-CEBE-4F37-B5E8-4E89D33B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13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9600" cy="548879"/>
          </a:xfrm>
          <a:ln>
            <a:noFill/>
          </a:ln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6128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8E6F8-E5BD-4F69-9B31-0C761707E54D}" type="datetimeFigureOut">
              <a:rPr lang="en-US" smtClean="0"/>
              <a:t>1/9/24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DAE66-CEBE-4F37-B5E8-4E89D33B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1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4A3D5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" name="Shape 40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" name="Shape 42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" name="Shape 43"/>
          <p:cNvSpPr/>
          <p:nvPr/>
        </p:nvSpPr>
        <p:spPr>
          <a:xfrm>
            <a:off x="2081694" y="771271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45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Shape 46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2300611" y="990190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50" name="Shape 50"/>
          <p:cNvGrpSpPr/>
          <p:nvPr/>
        </p:nvGrpSpPr>
        <p:grpSpPr>
          <a:xfrm>
            <a:off x="3001075" y="4182123"/>
            <a:ext cx="508851" cy="478711"/>
            <a:chOff x="5972700" y="2330200"/>
            <a:chExt cx="411625" cy="387275"/>
          </a:xfrm>
        </p:grpSpPr>
        <p:sp>
          <p:nvSpPr>
            <p:cNvPr id="51" name="Shape 5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" name="Shape 5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53" name="Shape 53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54" name="Shape 5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5" name="Shape 5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7" name="Shape 5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8" name="Shape 5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0" name="Shape 60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1" name="Shape 6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62" name="Shape 62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" name="Shape 63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" name="Shape 64"/>
          <p:cNvSpPr/>
          <p:nvPr/>
        </p:nvSpPr>
        <p:spPr>
          <a:xfrm>
            <a:off x="5494851" y="4374527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2886100" y="1888150"/>
            <a:ext cx="3371700" cy="1159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02BDC7"/>
              </a:buClr>
              <a:buSzPct val="100000"/>
              <a:defRPr sz="3000">
                <a:solidFill>
                  <a:srgbClr val="02BDC7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buClr>
                <a:srgbClr val="02BDC7"/>
              </a:buClr>
              <a:buSzPct val="100000"/>
              <a:defRPr sz="3000">
                <a:solidFill>
                  <a:srgbClr val="02BDC7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02BDC7"/>
              </a:buClr>
              <a:buSzPct val="100000"/>
              <a:defRPr sz="3000">
                <a:solidFill>
                  <a:srgbClr val="02BDC7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02BDC7"/>
              </a:buClr>
              <a:buSzPct val="100000"/>
              <a:defRPr sz="3000">
                <a:solidFill>
                  <a:srgbClr val="02BDC7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02BDC7"/>
              </a:buClr>
              <a:buSzPct val="100000"/>
              <a:defRPr sz="3000">
                <a:solidFill>
                  <a:srgbClr val="02BDC7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02BDC7"/>
              </a:buClr>
              <a:buSzPct val="100000"/>
              <a:defRPr sz="3000">
                <a:solidFill>
                  <a:srgbClr val="02BDC7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02BDC7"/>
              </a:buClr>
              <a:buSzPct val="100000"/>
              <a:defRPr sz="3000">
                <a:solidFill>
                  <a:srgbClr val="02BDC7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02BDC7"/>
              </a:buClr>
              <a:buSzPct val="100000"/>
              <a:defRPr sz="3000">
                <a:solidFill>
                  <a:srgbClr val="02BDC7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02BDC7"/>
              </a:buClr>
              <a:buSzPct val="100000"/>
              <a:defRPr sz="3000">
                <a:solidFill>
                  <a:srgbClr val="02BDC7"/>
                </a:solidFill>
              </a:defRPr>
            </a:lvl9pPr>
          </a:lstStyle>
          <a:p>
            <a:endParaRPr dirty="0"/>
          </a:p>
        </p:txBody>
      </p:sp>
      <p:sp>
        <p:nvSpPr>
          <p:cNvPr id="66" name="Shape 66"/>
          <p:cNvSpPr txBox="1">
            <a:spLocks noGrp="1"/>
          </p:cNvSpPr>
          <p:nvPr>
            <p:ph type="subTitle" idx="1"/>
          </p:nvPr>
        </p:nvSpPr>
        <p:spPr>
          <a:xfrm>
            <a:off x="2886100" y="2916252"/>
            <a:ext cx="3371700" cy="784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B600"/>
              </a:buClr>
              <a:buNone/>
              <a:defRPr b="0" i="0">
                <a:solidFill>
                  <a:srgbClr val="FFB600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lvl="1" algn="ctr" rtl="0">
              <a:spcBef>
                <a:spcPts val="0"/>
              </a:spcBef>
              <a:buClr>
                <a:srgbClr val="FFB600"/>
              </a:buClr>
              <a:buSzPct val="100000"/>
              <a:buNone/>
              <a:defRPr sz="3000">
                <a:solidFill>
                  <a:srgbClr val="FFB600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B600"/>
              </a:buClr>
              <a:buSzPct val="100000"/>
              <a:buNone/>
              <a:defRPr sz="3000">
                <a:solidFill>
                  <a:srgbClr val="FFB600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B600"/>
              </a:buClr>
              <a:buSzPct val="100000"/>
              <a:buNone/>
              <a:defRPr sz="3000">
                <a:solidFill>
                  <a:srgbClr val="FFB600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B600"/>
              </a:buClr>
              <a:buSzPct val="100000"/>
              <a:buNone/>
              <a:defRPr sz="3000">
                <a:solidFill>
                  <a:srgbClr val="FFB600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B600"/>
              </a:buClr>
              <a:buSzPct val="100000"/>
              <a:buNone/>
              <a:defRPr sz="3000">
                <a:solidFill>
                  <a:srgbClr val="FFB600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B600"/>
              </a:buClr>
              <a:buSzPct val="100000"/>
              <a:buNone/>
              <a:defRPr sz="3000">
                <a:solidFill>
                  <a:srgbClr val="FFB600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B600"/>
              </a:buClr>
              <a:buSzPct val="100000"/>
              <a:buNone/>
              <a:defRPr sz="3000">
                <a:solidFill>
                  <a:srgbClr val="FFB600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B600"/>
              </a:buClr>
              <a:buSzPct val="100000"/>
              <a:buNone/>
              <a:defRPr sz="3000">
                <a:solidFill>
                  <a:srgbClr val="FFB600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4A3D5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9" name="Shape 109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12" name="Shape 112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113" name="Shape 11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15" name="Shape 115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116" name="Shape 11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4A3D5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73" name="Shape 173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174" name="Shape 17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76" name="Shape 176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177" name="Shape 177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1" name="Shape 18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2" name="Shape 18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defRPr>
                <a:latin typeface="+mj-lt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2683000" y="1428750"/>
            <a:ext cx="1858800" cy="2739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300">
                <a:latin typeface="+mn-lt"/>
              </a:defRPr>
            </a:lvl1pPr>
            <a:lvl2pPr lvl="1" rtl="0">
              <a:spcBef>
                <a:spcPts val="0"/>
              </a:spcBef>
              <a:buSzPct val="100000"/>
              <a:defRPr sz="1300"/>
            </a:lvl2pPr>
            <a:lvl3pPr lvl="2" rtl="0">
              <a:spcBef>
                <a:spcPts val="0"/>
              </a:spcBef>
              <a:buSzPct val="100000"/>
              <a:defRPr sz="1300"/>
            </a:lvl3pPr>
            <a:lvl4pPr lvl="3" rtl="0">
              <a:spcBef>
                <a:spcPts val="0"/>
              </a:spcBef>
              <a:buSzPct val="100000"/>
              <a:defRPr sz="1300"/>
            </a:lvl4pPr>
            <a:lvl5pPr lvl="4" rtl="0">
              <a:spcBef>
                <a:spcPts val="0"/>
              </a:spcBef>
              <a:buSzPct val="100000"/>
              <a:defRPr sz="1300"/>
            </a:lvl5pPr>
            <a:lvl6pPr lvl="5" rtl="0">
              <a:spcBef>
                <a:spcPts val="0"/>
              </a:spcBef>
              <a:buSzPct val="100000"/>
              <a:defRPr sz="1300"/>
            </a:lvl6pPr>
            <a:lvl7pPr lvl="6" rtl="0">
              <a:spcBef>
                <a:spcPts val="0"/>
              </a:spcBef>
              <a:buSzPct val="100000"/>
              <a:defRPr sz="1300"/>
            </a:lvl7pPr>
            <a:lvl8pPr lvl="7" rtl="0">
              <a:spcBef>
                <a:spcPts val="0"/>
              </a:spcBef>
              <a:buSzPct val="100000"/>
              <a:defRPr sz="1300"/>
            </a:lvl8pPr>
            <a:lvl9pPr lvl="8" rtl="0">
              <a:spcBef>
                <a:spcPts val="0"/>
              </a:spcBef>
              <a:buSzPct val="100000"/>
              <a:defRPr sz="1300"/>
            </a:lvl9pPr>
          </a:lstStyle>
          <a:p>
            <a:endParaRPr dirty="0"/>
          </a:p>
        </p:txBody>
      </p:sp>
      <p:sp>
        <p:nvSpPr>
          <p:cNvPr id="187" name="Shape 187"/>
          <p:cNvSpPr txBox="1">
            <a:spLocks noGrp="1"/>
          </p:cNvSpPr>
          <p:nvPr>
            <p:ph type="body" idx="2"/>
          </p:nvPr>
        </p:nvSpPr>
        <p:spPr>
          <a:xfrm>
            <a:off x="4637114" y="1428750"/>
            <a:ext cx="1858800" cy="2739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300">
                <a:latin typeface="+mn-lt"/>
              </a:defRPr>
            </a:lvl1pPr>
            <a:lvl2pPr lvl="1" rtl="0">
              <a:spcBef>
                <a:spcPts val="0"/>
              </a:spcBef>
              <a:buSzPct val="100000"/>
              <a:defRPr sz="1300"/>
            </a:lvl2pPr>
            <a:lvl3pPr lvl="2" rtl="0">
              <a:spcBef>
                <a:spcPts val="0"/>
              </a:spcBef>
              <a:buSzPct val="100000"/>
              <a:defRPr sz="1300"/>
            </a:lvl3pPr>
            <a:lvl4pPr lvl="3" rtl="0">
              <a:spcBef>
                <a:spcPts val="0"/>
              </a:spcBef>
              <a:buSzPct val="100000"/>
              <a:defRPr sz="1300"/>
            </a:lvl4pPr>
            <a:lvl5pPr lvl="4" rtl="0">
              <a:spcBef>
                <a:spcPts val="0"/>
              </a:spcBef>
              <a:buSzPct val="100000"/>
              <a:defRPr sz="1300"/>
            </a:lvl5pPr>
            <a:lvl6pPr lvl="5" rtl="0">
              <a:spcBef>
                <a:spcPts val="0"/>
              </a:spcBef>
              <a:buSzPct val="100000"/>
              <a:defRPr sz="1300"/>
            </a:lvl6pPr>
            <a:lvl7pPr lvl="6" rtl="0">
              <a:spcBef>
                <a:spcPts val="0"/>
              </a:spcBef>
              <a:buSzPct val="100000"/>
              <a:defRPr sz="1300"/>
            </a:lvl7pPr>
            <a:lvl8pPr lvl="7" rtl="0">
              <a:spcBef>
                <a:spcPts val="0"/>
              </a:spcBef>
              <a:buSzPct val="100000"/>
              <a:defRPr sz="1300"/>
            </a:lvl8pPr>
            <a:lvl9pPr lvl="8" rtl="0">
              <a:spcBef>
                <a:spcPts val="0"/>
              </a:spcBef>
              <a:buSzPct val="100000"/>
              <a:defRPr sz="1300"/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body" idx="3"/>
          </p:nvPr>
        </p:nvSpPr>
        <p:spPr>
          <a:xfrm>
            <a:off x="6591228" y="1428750"/>
            <a:ext cx="1858800" cy="2739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300">
                <a:latin typeface="+mn-lt"/>
              </a:defRPr>
            </a:lvl1pPr>
            <a:lvl2pPr lvl="1" rtl="0">
              <a:spcBef>
                <a:spcPts val="0"/>
              </a:spcBef>
              <a:buSzPct val="100000"/>
              <a:defRPr sz="1300"/>
            </a:lvl2pPr>
            <a:lvl3pPr lvl="2" rtl="0">
              <a:spcBef>
                <a:spcPts val="0"/>
              </a:spcBef>
              <a:buSzPct val="100000"/>
              <a:defRPr sz="1300"/>
            </a:lvl3pPr>
            <a:lvl4pPr lvl="3" rtl="0">
              <a:spcBef>
                <a:spcPts val="0"/>
              </a:spcBef>
              <a:buSzPct val="100000"/>
              <a:defRPr sz="1300"/>
            </a:lvl4pPr>
            <a:lvl5pPr lvl="4" rtl="0">
              <a:spcBef>
                <a:spcPts val="0"/>
              </a:spcBef>
              <a:buSzPct val="100000"/>
              <a:defRPr sz="1300"/>
            </a:lvl5pPr>
            <a:lvl6pPr lvl="5" rtl="0">
              <a:spcBef>
                <a:spcPts val="0"/>
              </a:spcBef>
              <a:buSzPct val="100000"/>
              <a:defRPr sz="1300"/>
            </a:lvl6pPr>
            <a:lvl7pPr lvl="6" rtl="0">
              <a:spcBef>
                <a:spcPts val="0"/>
              </a:spcBef>
              <a:buSzPct val="100000"/>
              <a:defRPr sz="1300"/>
            </a:lvl7pPr>
            <a:lvl8pPr lvl="7" rtl="0">
              <a:spcBef>
                <a:spcPts val="0"/>
              </a:spcBef>
              <a:buSzPct val="100000"/>
              <a:defRPr sz="1300"/>
            </a:lvl8pPr>
            <a:lvl9pPr lvl="8" rtl="0">
              <a:spcBef>
                <a:spcPts val="0"/>
              </a:spcBef>
              <a:buSzPct val="100000"/>
              <a:defRPr sz="1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4A3D5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05" name="Shape 205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06" name="Shape 20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08" name="Shape 208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209" name="Shape 209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3" name="Shape 21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tion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794200" y="78224"/>
            <a:ext cx="141600" cy="14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-140400" y="150205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8079301" y="377626"/>
            <a:ext cx="879300" cy="8793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696550" y="917625"/>
            <a:ext cx="336900" cy="336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8924303" y="119381"/>
            <a:ext cx="292800" cy="2928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7724347" y="76710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/>
          <p:nvPr/>
        </p:nvSpPr>
        <p:spPr>
          <a:xfrm>
            <a:off x="8923937" y="451941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528659" y="-12472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/>
          <p:nvPr/>
        </p:nvSpPr>
        <p:spPr>
          <a:xfrm>
            <a:off x="8327788" y="626113"/>
            <a:ext cx="382244" cy="382244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30" name="Shape 230"/>
          <p:cNvGrpSpPr/>
          <p:nvPr/>
        </p:nvGrpSpPr>
        <p:grpSpPr>
          <a:xfrm>
            <a:off x="154025" y="438904"/>
            <a:ext cx="508851" cy="478711"/>
            <a:chOff x="5972700" y="2330200"/>
            <a:chExt cx="411625" cy="387275"/>
          </a:xfrm>
        </p:grpSpPr>
        <p:sp>
          <p:nvSpPr>
            <p:cNvPr id="231" name="Shape 23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457200" y="4177709"/>
            <a:ext cx="8229600" cy="519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360"/>
              </a:spcBef>
              <a:buSzPct val="100000"/>
              <a:buNone/>
              <a:defRPr sz="1400">
                <a:latin typeface="+mn-lt"/>
              </a:defRPr>
            </a:lvl1pPr>
          </a:lstStyle>
          <a:p>
            <a:endParaRPr dirty="0"/>
          </a:p>
        </p:txBody>
      </p:sp>
      <p:sp>
        <p:nvSpPr>
          <p:cNvPr id="234" name="Shape 234"/>
          <p:cNvSpPr/>
          <p:nvPr/>
        </p:nvSpPr>
        <p:spPr>
          <a:xfrm>
            <a:off x="7720375" y="103875"/>
            <a:ext cx="626400" cy="6264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35" name="Shape 235"/>
          <p:cNvGrpSpPr/>
          <p:nvPr/>
        </p:nvGrpSpPr>
        <p:grpSpPr>
          <a:xfrm>
            <a:off x="7915421" y="229147"/>
            <a:ext cx="236882" cy="375437"/>
            <a:chOff x="6718575" y="2318625"/>
            <a:chExt cx="256950" cy="407375"/>
          </a:xfrm>
        </p:grpSpPr>
        <p:sp>
          <p:nvSpPr>
            <p:cNvPr id="236" name="Shape 23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8" name="Shape 248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0" name="Shape 250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1" name="Shape 251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3" name="Shape 253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4" name="Shape 254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5" name="Shape 255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60" name="Shape 260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61" name="Shape 26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63" name="Shape 263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264" name="Shape 26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7" name="Shape 26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9" name="Shape 26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4A3D5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4" name="Shape 304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5" name="Shape 305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6" name="Shape 306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7" name="Shape 307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9" name="Shape 309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0" name="Shape 310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1" name="Shape 311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2" name="Shape 3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3" name="Shape 313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4" name="Shape 314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5" name="Shape 315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16" name="Shape 316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17" name="Shape 317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19" name="Shape 319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20" name="Shape 320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3" name="Shape 32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4" name="Shape 32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5" name="Shape 32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Magenta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1" name="Shape 361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2" name="Shape 362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3" name="Shape 363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6" name="Shape 366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7" name="Shape 367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8" name="Shape 368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C406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71" name="Shape 37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72" name="Shape 37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74" name="Shape 374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75" name="Shape 37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83" name="Shape 383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○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>
              <a:spcBef>
                <a:spcPts val="48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>
              <a:spcBef>
                <a:spcPts val="48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>
              <a:spcBef>
                <a:spcPts val="36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>
              <a:spcBef>
                <a:spcPts val="36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>
              <a:spcBef>
                <a:spcPts val="36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>
              <a:spcBef>
                <a:spcPts val="36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>
              <a:spcBef>
                <a:spcPts val="36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>
              <a:spcBef>
                <a:spcPts val="36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lang="en" sz="1200">
              <a:solidFill>
                <a:srgbClr val="A6BCC9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67" r:id="rId5"/>
    <p:sldLayoutId id="2147483668" r:id="rId6"/>
    <p:sldLayoutId id="2147483656" r:id="rId7"/>
    <p:sldLayoutId id="2147483658" r:id="rId8"/>
    <p:sldLayoutId id="2147483662" r:id="rId9"/>
    <p:sldLayoutId id="2147483663" r:id="rId10"/>
    <p:sldLayoutId id="2147483664" r:id="rId11"/>
    <p:sldLayoutId id="2147483665" r:id="rId12"/>
    <p:sldLayoutId id="2147483669" r:id="rId13"/>
    <p:sldLayoutId id="2147483670" r:id="rId14"/>
    <p:sldLayoutId id="2147483672" r:id="rId15"/>
    <p:sldLayoutId id="2147483673" r:id="rId16"/>
    <p:sldLayoutId id="2147483674" r:id="rId17"/>
    <p:sldLayoutId id="2147483675" r:id="rId18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igicoach.com/editions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tiff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7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http://www.vimeo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>
            <a:spLocks noGrp="1"/>
          </p:cNvSpPr>
          <p:nvPr>
            <p:ph type="ctrTitle"/>
          </p:nvPr>
        </p:nvSpPr>
        <p:spPr>
          <a:xfrm>
            <a:off x="2516184" y="747423"/>
            <a:ext cx="4111532" cy="3648654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sz="3400" dirty="0"/>
              <a:t>Boosting Student Achievement</a:t>
            </a:r>
            <a:br>
              <a:rPr lang="en-US" sz="2000" dirty="0"/>
            </a:br>
            <a:r>
              <a:rPr lang="en-US" sz="1100" dirty="0"/>
              <a:t> </a:t>
            </a:r>
            <a:br>
              <a:rPr lang="en-US" sz="3400" dirty="0"/>
            </a:br>
            <a:r>
              <a:rPr lang="en-US" sz="3400" dirty="0"/>
              <a:t>Through Formative Coaching</a:t>
            </a:r>
            <a:endParaRPr lang="en" sz="3400" dirty="0"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D0B9666A-B873-977D-F9B3-E44ADCFD89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71" b="12871"/>
          <a:stretch/>
        </p:blipFill>
        <p:spPr>
          <a:xfrm>
            <a:off x="-45724" y="0"/>
            <a:ext cx="9235441" cy="51435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69DF5F-2CEB-CAF0-5F7C-0100264E5FE4}"/>
              </a:ext>
            </a:extLst>
          </p:cNvPr>
          <p:cNvSpPr txBox="1"/>
          <p:nvPr/>
        </p:nvSpPr>
        <p:spPr>
          <a:xfrm>
            <a:off x="1423276" y="140544"/>
            <a:ext cx="62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Walkthrough Support   •   Formative Coaching   •   Cloud Reporting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9AF4E3E-03CE-8BA7-9881-8DA8A4392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84" y="4430277"/>
            <a:ext cx="534054" cy="5340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685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Formative Coaching</a:t>
            </a:r>
            <a:br>
              <a:rPr lang="en-US" dirty="0"/>
            </a:br>
            <a:r>
              <a:rPr lang="en-US" dirty="0"/>
              <a:t>with </a:t>
            </a:r>
            <a:br>
              <a:rPr lang="en-US" dirty="0"/>
            </a:br>
            <a:r>
              <a:rPr lang="en-US" dirty="0"/>
              <a:t>digiCOACH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70867" y="1033400"/>
            <a:ext cx="5818613" cy="3267300"/>
          </a:xfrm>
        </p:spPr>
        <p:txBody>
          <a:bodyPr/>
          <a:lstStyle/>
          <a:p>
            <a:pPr marL="285750" indent="-285750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Supports informal classroom visits.</a:t>
            </a:r>
          </a:p>
          <a:p>
            <a:pPr marL="285750" indent="-285750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Guides the coach through five focus areas.</a:t>
            </a:r>
          </a:p>
          <a:p>
            <a:pPr marL="285750" indent="-285750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Provides immediate feedback by email in the form of research based instructional commendations and coaching tips.</a:t>
            </a:r>
          </a:p>
          <a:p>
            <a:pPr marL="285750" indent="-285750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Include personalized feedback from the coach.</a:t>
            </a:r>
          </a:p>
        </p:txBody>
      </p:sp>
    </p:spTree>
    <p:extLst>
      <p:ext uri="{BB962C8B-B14F-4D97-AF65-F5344CB8AC3E}">
        <p14:creationId xmlns:p14="http://schemas.microsoft.com/office/powerpoint/2010/main" val="1578529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22910" y="1876425"/>
            <a:ext cx="8298180" cy="123825"/>
            <a:chOff x="0" y="2743200"/>
            <a:chExt cx="9385300" cy="139700"/>
          </a:xfrm>
        </p:grpSpPr>
        <p:pic>
          <p:nvPicPr>
            <p:cNvPr id="2" name="Picture 1" descr="Screen Shot 2016-02-05 at 4.09.0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743200"/>
              <a:ext cx="5575300" cy="139700"/>
            </a:xfrm>
            <a:prstGeom prst="rect">
              <a:avLst/>
            </a:prstGeom>
          </p:spPr>
        </p:pic>
        <p:pic>
          <p:nvPicPr>
            <p:cNvPr id="12" name="Picture 11" descr="Screen Shot 2016-02-05 at 4.09.0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0000" y="2743200"/>
              <a:ext cx="5575300" cy="139700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3763132" y="2019493"/>
            <a:ext cx="1349375" cy="1693333"/>
            <a:chOff x="325365" y="2864554"/>
            <a:chExt cx="1799167" cy="2257777"/>
          </a:xfrm>
        </p:grpSpPr>
        <p:grpSp>
          <p:nvGrpSpPr>
            <p:cNvPr id="43" name="Group 42"/>
            <p:cNvGrpSpPr/>
            <p:nvPr/>
          </p:nvGrpSpPr>
          <p:grpSpPr>
            <a:xfrm>
              <a:off x="325365" y="2864554"/>
              <a:ext cx="1799167" cy="2257777"/>
              <a:chOff x="613833" y="1735666"/>
              <a:chExt cx="2074334" cy="2425107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613833" y="1735666"/>
                <a:ext cx="2074334" cy="24251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76554" y="1883836"/>
                <a:ext cx="1756834" cy="173566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711414" y="4646628"/>
              <a:ext cx="10263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5 minutes</a:t>
              </a:r>
            </a:p>
          </p:txBody>
        </p:sp>
      </p:grpSp>
      <p:pic>
        <p:nvPicPr>
          <p:cNvPr id="63" name="Picture 62" descr="Screen shot 2012-09-13 at 11.56.50 AM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8" b="98512" l="9783" r="902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38605" y="1329659"/>
            <a:ext cx="257238" cy="939479"/>
          </a:xfrm>
          <a:prstGeom prst="rect">
            <a:avLst/>
          </a:prstGeom>
        </p:spPr>
      </p:pic>
      <p:sp>
        <p:nvSpPr>
          <p:cNvPr id="66" name="Title 1"/>
          <p:cNvSpPr txBox="1">
            <a:spLocks/>
          </p:cNvSpPr>
          <p:nvPr/>
        </p:nvSpPr>
        <p:spPr>
          <a:xfrm>
            <a:off x="1506333" y="639779"/>
            <a:ext cx="6181852" cy="54887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Walkthrough Highlights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2370052" y="4015616"/>
            <a:ext cx="4145399" cy="57389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atin typeface="Brush Script MT Italic"/>
                <a:cs typeface="Brush Script MT Italic"/>
              </a:rPr>
              <a:t>-Snapshot-</a:t>
            </a:r>
          </a:p>
        </p:txBody>
      </p:sp>
    </p:spTree>
    <p:extLst>
      <p:ext uri="{BB962C8B-B14F-4D97-AF65-F5344CB8AC3E}">
        <p14:creationId xmlns:p14="http://schemas.microsoft.com/office/powerpoint/2010/main" val="3301166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422910" y="2000250"/>
            <a:ext cx="8298180" cy="123825"/>
            <a:chOff x="0" y="2743200"/>
            <a:chExt cx="9385300" cy="139700"/>
          </a:xfrm>
        </p:grpSpPr>
        <p:pic>
          <p:nvPicPr>
            <p:cNvPr id="80" name="Picture 79" descr="Screen Shot 2016-02-05 at 4.09.0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743200"/>
              <a:ext cx="5575300" cy="139700"/>
            </a:xfrm>
            <a:prstGeom prst="rect">
              <a:avLst/>
            </a:prstGeom>
          </p:spPr>
        </p:pic>
        <p:pic>
          <p:nvPicPr>
            <p:cNvPr id="81" name="Picture 80" descr="Screen Shot 2016-02-05 at 4.09.0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0000" y="2743200"/>
              <a:ext cx="5575300" cy="139700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 rot="20582015">
            <a:off x="680978" y="2079014"/>
            <a:ext cx="1349375" cy="1693333"/>
            <a:chOff x="325365" y="2864554"/>
            <a:chExt cx="1799167" cy="2257777"/>
          </a:xfrm>
        </p:grpSpPr>
        <p:grpSp>
          <p:nvGrpSpPr>
            <p:cNvPr id="70" name="Group 69"/>
            <p:cNvGrpSpPr/>
            <p:nvPr/>
          </p:nvGrpSpPr>
          <p:grpSpPr>
            <a:xfrm>
              <a:off x="325365" y="2864554"/>
              <a:ext cx="1799167" cy="2257777"/>
              <a:chOff x="613833" y="1735666"/>
              <a:chExt cx="2074334" cy="2425107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613833" y="1735666"/>
                <a:ext cx="2074334" cy="24251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76554" y="1883836"/>
                <a:ext cx="1756834" cy="173566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758649" y="4662018"/>
              <a:ext cx="10263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5 minutes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286339" y="2092065"/>
            <a:ext cx="1349375" cy="1693333"/>
            <a:chOff x="325365" y="2864554"/>
            <a:chExt cx="1799167" cy="2257777"/>
          </a:xfrm>
        </p:grpSpPr>
        <p:grpSp>
          <p:nvGrpSpPr>
            <p:cNvPr id="6" name="Group 5"/>
            <p:cNvGrpSpPr/>
            <p:nvPr/>
          </p:nvGrpSpPr>
          <p:grpSpPr>
            <a:xfrm>
              <a:off x="325365" y="2864554"/>
              <a:ext cx="1799167" cy="2257777"/>
              <a:chOff x="613833" y="1735666"/>
              <a:chExt cx="2074334" cy="2425107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613833" y="1735666"/>
                <a:ext cx="2074334" cy="24251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776554" y="1883836"/>
                <a:ext cx="1756834" cy="173566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711414" y="4646628"/>
              <a:ext cx="10263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5 minutes</a:t>
              </a:r>
            </a:p>
          </p:txBody>
        </p:sp>
      </p:grpSp>
      <p:pic>
        <p:nvPicPr>
          <p:cNvPr id="26" name="Picture 25" descr="Screen shot 2012-09-13 at 11.56.50 AM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8" b="98512" l="9783" r="902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47942" y="1283020"/>
            <a:ext cx="257238" cy="93947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 rot="20893150">
            <a:off x="1945351" y="2214378"/>
            <a:ext cx="1349375" cy="1693333"/>
            <a:chOff x="325365" y="2864554"/>
            <a:chExt cx="1799167" cy="2257777"/>
          </a:xfrm>
        </p:grpSpPr>
        <p:grpSp>
          <p:nvGrpSpPr>
            <p:cNvPr id="28" name="Group 27"/>
            <p:cNvGrpSpPr/>
            <p:nvPr/>
          </p:nvGrpSpPr>
          <p:grpSpPr>
            <a:xfrm>
              <a:off x="325365" y="2864554"/>
              <a:ext cx="1799167" cy="2257777"/>
              <a:chOff x="613833" y="1735666"/>
              <a:chExt cx="2074334" cy="2425107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613833" y="1735666"/>
                <a:ext cx="2074334" cy="24251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76554" y="1883836"/>
                <a:ext cx="1756834" cy="173566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58649" y="4662018"/>
              <a:ext cx="10263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5 minutes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rot="20476735">
            <a:off x="5733067" y="2154105"/>
            <a:ext cx="1349375" cy="1693333"/>
            <a:chOff x="325365" y="2864554"/>
            <a:chExt cx="1799167" cy="2257777"/>
          </a:xfrm>
        </p:grpSpPr>
        <p:grpSp>
          <p:nvGrpSpPr>
            <p:cNvPr id="38" name="Group 37"/>
            <p:cNvGrpSpPr/>
            <p:nvPr/>
          </p:nvGrpSpPr>
          <p:grpSpPr>
            <a:xfrm>
              <a:off x="325365" y="2864554"/>
              <a:ext cx="1799167" cy="2257777"/>
              <a:chOff x="613833" y="1735666"/>
              <a:chExt cx="2074334" cy="2425107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613833" y="1735666"/>
                <a:ext cx="2074334" cy="24251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776554" y="1883836"/>
                <a:ext cx="1756834" cy="173566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758649" y="4662019"/>
              <a:ext cx="10263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5 minutes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398002" y="2019493"/>
            <a:ext cx="1349375" cy="1693333"/>
            <a:chOff x="325365" y="2864554"/>
            <a:chExt cx="1799167" cy="2257777"/>
          </a:xfrm>
        </p:grpSpPr>
        <p:grpSp>
          <p:nvGrpSpPr>
            <p:cNvPr id="43" name="Group 42"/>
            <p:cNvGrpSpPr/>
            <p:nvPr/>
          </p:nvGrpSpPr>
          <p:grpSpPr>
            <a:xfrm>
              <a:off x="325365" y="2864554"/>
              <a:ext cx="1799167" cy="2257777"/>
              <a:chOff x="613833" y="1735666"/>
              <a:chExt cx="2074334" cy="2425107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613833" y="1735666"/>
                <a:ext cx="2074334" cy="24251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76554" y="1883836"/>
                <a:ext cx="1756834" cy="173566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711414" y="4646628"/>
              <a:ext cx="10263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5 minutes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 rot="20725454">
            <a:off x="4215015" y="2180044"/>
            <a:ext cx="1349375" cy="1693333"/>
            <a:chOff x="325365" y="2864554"/>
            <a:chExt cx="1799167" cy="2257777"/>
          </a:xfrm>
        </p:grpSpPr>
        <p:grpSp>
          <p:nvGrpSpPr>
            <p:cNvPr id="48" name="Group 47"/>
            <p:cNvGrpSpPr/>
            <p:nvPr/>
          </p:nvGrpSpPr>
          <p:grpSpPr>
            <a:xfrm>
              <a:off x="325365" y="2864554"/>
              <a:ext cx="1799167" cy="2257777"/>
              <a:chOff x="613833" y="1735666"/>
              <a:chExt cx="2074334" cy="2425107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613833" y="1735666"/>
                <a:ext cx="2074334" cy="24251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76554" y="1883836"/>
                <a:ext cx="1756834" cy="173566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758649" y="4662018"/>
              <a:ext cx="10263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5 minutes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 rot="21230952">
            <a:off x="5118658" y="1968890"/>
            <a:ext cx="1349375" cy="1693333"/>
            <a:chOff x="325365" y="2864554"/>
            <a:chExt cx="1799167" cy="2257777"/>
          </a:xfrm>
        </p:grpSpPr>
        <p:grpSp>
          <p:nvGrpSpPr>
            <p:cNvPr id="53" name="Group 52"/>
            <p:cNvGrpSpPr/>
            <p:nvPr/>
          </p:nvGrpSpPr>
          <p:grpSpPr>
            <a:xfrm>
              <a:off x="325365" y="2864554"/>
              <a:ext cx="1799167" cy="2257777"/>
              <a:chOff x="613833" y="1735666"/>
              <a:chExt cx="2074334" cy="2425107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613833" y="1735666"/>
                <a:ext cx="2074334" cy="24251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776554" y="1883836"/>
                <a:ext cx="1756834" cy="173566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758649" y="4662018"/>
              <a:ext cx="10263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5 minutes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 rot="410636">
            <a:off x="6510349" y="2017698"/>
            <a:ext cx="1349375" cy="1693333"/>
            <a:chOff x="325365" y="2864554"/>
            <a:chExt cx="1799167" cy="2257777"/>
          </a:xfrm>
        </p:grpSpPr>
        <p:grpSp>
          <p:nvGrpSpPr>
            <p:cNvPr id="58" name="Group 57"/>
            <p:cNvGrpSpPr/>
            <p:nvPr/>
          </p:nvGrpSpPr>
          <p:grpSpPr>
            <a:xfrm>
              <a:off x="325365" y="2864554"/>
              <a:ext cx="1799167" cy="2257777"/>
              <a:chOff x="613833" y="1735666"/>
              <a:chExt cx="2074334" cy="2425107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613833" y="1735666"/>
                <a:ext cx="2074334" cy="24251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776554" y="1883836"/>
                <a:ext cx="1756834" cy="173566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758650" y="4662018"/>
              <a:ext cx="10263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5 minutes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 rot="1207399">
            <a:off x="2513199" y="2141337"/>
            <a:ext cx="1349375" cy="1693333"/>
            <a:chOff x="325365" y="2864554"/>
            <a:chExt cx="1799167" cy="2257777"/>
          </a:xfrm>
        </p:grpSpPr>
        <p:grpSp>
          <p:nvGrpSpPr>
            <p:cNvPr id="33" name="Group 32"/>
            <p:cNvGrpSpPr/>
            <p:nvPr/>
          </p:nvGrpSpPr>
          <p:grpSpPr>
            <a:xfrm>
              <a:off x="325365" y="2864554"/>
              <a:ext cx="1799167" cy="2257777"/>
              <a:chOff x="613833" y="1735666"/>
              <a:chExt cx="2074334" cy="2425107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613833" y="1735666"/>
                <a:ext cx="2074334" cy="24251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76554" y="1883836"/>
                <a:ext cx="1756834" cy="173566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758650" y="4662018"/>
              <a:ext cx="10263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5 minutes</a:t>
              </a:r>
            </a:p>
          </p:txBody>
        </p:sp>
      </p:grpSp>
      <p:pic>
        <p:nvPicPr>
          <p:cNvPr id="62" name="Picture 61" descr="Screen shot 2012-09-13 at 11.56.50 AM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" b="98512" l="9783" r="902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194" y="1337957"/>
            <a:ext cx="295535" cy="1079346"/>
          </a:xfrm>
          <a:prstGeom prst="rect">
            <a:avLst/>
          </a:prstGeom>
        </p:spPr>
      </p:pic>
      <p:pic>
        <p:nvPicPr>
          <p:cNvPr id="63" name="Picture 62" descr="Screen shot 2012-09-13 at 11.56.50 AM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8" b="98512" l="9783" r="902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73474" y="1329659"/>
            <a:ext cx="257238" cy="939479"/>
          </a:xfrm>
          <a:prstGeom prst="rect">
            <a:avLst/>
          </a:prstGeom>
        </p:spPr>
      </p:pic>
      <p:pic>
        <p:nvPicPr>
          <p:cNvPr id="64" name="Picture 63" descr="Screen shot 2012-09-13 at 11.56.50 AM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8" b="98512" l="9783" r="902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908" y="1252159"/>
            <a:ext cx="278806" cy="1018248"/>
          </a:xfrm>
          <a:prstGeom prst="rect">
            <a:avLst/>
          </a:prstGeom>
        </p:spPr>
      </p:pic>
      <p:pic>
        <p:nvPicPr>
          <p:cNvPr id="65" name="Picture 64" descr="Screen shot 2012-09-13 at 11.56.50 AM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8" b="98512" l="9783" r="902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40609" y="1283020"/>
            <a:ext cx="257238" cy="939479"/>
          </a:xfrm>
          <a:prstGeom prst="rect">
            <a:avLst/>
          </a:prstGeom>
        </p:spPr>
      </p:pic>
      <p:sp>
        <p:nvSpPr>
          <p:cNvPr id="66" name="Title 1"/>
          <p:cNvSpPr txBox="1">
            <a:spLocks/>
          </p:cNvSpPr>
          <p:nvPr/>
        </p:nvSpPr>
        <p:spPr>
          <a:xfrm>
            <a:off x="1506333" y="639779"/>
            <a:ext cx="6181852" cy="54887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Longitudinal Walkthrough Data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2449429" y="4015616"/>
            <a:ext cx="4145399" cy="57389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atin typeface="Brush Script MT Italic"/>
                <a:cs typeface="Brush Script MT Italic"/>
              </a:rPr>
              <a:t>-Snapshots Over Time-</a:t>
            </a:r>
          </a:p>
        </p:txBody>
      </p:sp>
      <p:grpSp>
        <p:nvGrpSpPr>
          <p:cNvPr id="74" name="Group 73"/>
          <p:cNvGrpSpPr/>
          <p:nvPr/>
        </p:nvGrpSpPr>
        <p:grpSpPr>
          <a:xfrm rot="20603158">
            <a:off x="7278012" y="2023215"/>
            <a:ext cx="1349375" cy="1693333"/>
            <a:chOff x="325365" y="2864554"/>
            <a:chExt cx="1799167" cy="2257777"/>
          </a:xfrm>
        </p:grpSpPr>
        <p:grpSp>
          <p:nvGrpSpPr>
            <p:cNvPr id="75" name="Group 74"/>
            <p:cNvGrpSpPr/>
            <p:nvPr/>
          </p:nvGrpSpPr>
          <p:grpSpPr>
            <a:xfrm>
              <a:off x="325365" y="2864554"/>
              <a:ext cx="1799167" cy="2257777"/>
              <a:chOff x="613833" y="1735666"/>
              <a:chExt cx="2074334" cy="2425107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613833" y="1735666"/>
                <a:ext cx="2074334" cy="24251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776554" y="1883836"/>
                <a:ext cx="1756834" cy="173566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758650" y="4662019"/>
              <a:ext cx="10263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5 minutes</a:t>
              </a:r>
            </a:p>
          </p:txBody>
        </p:sp>
      </p:grpSp>
      <p:pic>
        <p:nvPicPr>
          <p:cNvPr id="67" name="Picture 66" descr="Screen shot 2012-09-13 at 11.56.50 AM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8" b="98512" l="9783" r="902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299" y="1262156"/>
            <a:ext cx="278806" cy="101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41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ctrTitle"/>
          </p:nvPr>
        </p:nvSpPr>
        <p:spPr>
          <a:xfrm>
            <a:off x="2886100" y="1888149"/>
            <a:ext cx="3371700" cy="1519193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6600"/>
                </a:solidFill>
              </a:rPr>
              <a:t>What digiCOACH</a:t>
            </a:r>
            <a:br>
              <a:rPr lang="en-US" sz="3600" dirty="0">
                <a:solidFill>
                  <a:srgbClr val="FF6600"/>
                </a:solidFill>
              </a:rPr>
            </a:br>
            <a:r>
              <a:rPr lang="en-US" sz="3600" dirty="0">
                <a:solidFill>
                  <a:srgbClr val="FF6600"/>
                </a:solidFill>
              </a:rPr>
              <a:t>is not…</a:t>
            </a:r>
            <a:endParaRPr lang="en" sz="3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974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476561" y="1431368"/>
            <a:ext cx="2219339" cy="2626052"/>
            <a:chOff x="3767579" y="2039436"/>
            <a:chExt cx="2959119" cy="3501403"/>
          </a:xfrm>
        </p:grpSpPr>
        <p:pic>
          <p:nvPicPr>
            <p:cNvPr id="6" name="Picture 5" descr="Screen shot 2012-05-03 at 2.14.04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7579" y="2039436"/>
              <a:ext cx="2959119" cy="2405566"/>
            </a:xfrm>
            <a:prstGeom prst="roundRect">
              <a:avLst/>
            </a:prstGeom>
            <a:ln w="38100" cmpd="sng"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3935591" y="4586731"/>
              <a:ext cx="2791107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/>
                <a:t>Evaluating</a:t>
              </a:r>
            </a:p>
            <a:p>
              <a:endParaRPr lang="en-US" sz="1050"/>
            </a:p>
          </p:txBody>
        </p:sp>
      </p:grpSp>
      <p:sp>
        <p:nvSpPr>
          <p:cNvPr id="5" name="&quot;No&quot; Symbol 4"/>
          <p:cNvSpPr/>
          <p:nvPr/>
        </p:nvSpPr>
        <p:spPr>
          <a:xfrm>
            <a:off x="2873492" y="856337"/>
            <a:ext cx="3444693" cy="3210902"/>
          </a:xfrm>
          <a:prstGeom prst="noSmoking">
            <a:avLst>
              <a:gd name="adj" fmla="val 391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90152" y="1035952"/>
            <a:ext cx="3133602" cy="3482904"/>
            <a:chOff x="553714" y="2102355"/>
            <a:chExt cx="2791107" cy="311246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05349" y="2102355"/>
              <a:ext cx="2539991" cy="254837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53714" y="4575350"/>
              <a:ext cx="2791107" cy="639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/>
                <a:t>Coaching</a:t>
              </a:r>
            </a:p>
            <a:p>
              <a:pPr algn="ctr"/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314545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grpId="1" nodeType="clickEffect">
                                  <p:stCondLst>
                                    <p:cond delay="4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2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ctrTitle"/>
          </p:nvPr>
        </p:nvSpPr>
        <p:spPr>
          <a:xfrm>
            <a:off x="2886100" y="1888149"/>
            <a:ext cx="3371700" cy="1519193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6600"/>
                </a:solidFill>
              </a:rPr>
              <a:t>How does digiCOACH Work?</a:t>
            </a:r>
            <a:endParaRPr lang="en" sz="3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687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/>
              <a:t>If using a custom digiCOACH edition, insert it here. </a:t>
            </a:r>
          </a:p>
          <a:p>
            <a:pPr algn="ctr"/>
            <a:r>
              <a:rPr lang="en-US" sz="1050" dirty="0"/>
              <a:t>If using a prebuilt edition, unhide the relevant slide(s) following this slide.</a:t>
            </a:r>
          </a:p>
          <a:p>
            <a:pPr algn="ctr"/>
            <a:r>
              <a:rPr lang="en-US" sz="1050" dirty="0"/>
              <a:t>Alternatively, visit </a:t>
            </a:r>
            <a:r>
              <a:rPr lang="en-US" sz="1050" dirty="0">
                <a:hlinkClick r:id="rId3"/>
              </a:rPr>
              <a:t>digiCOACH.com/</a:t>
            </a:r>
            <a:r>
              <a:rPr lang="en-US" sz="1050" dirty="0" err="1">
                <a:hlinkClick r:id="rId3"/>
              </a:rPr>
              <a:t>editions.html</a:t>
            </a:r>
            <a:r>
              <a:rPr lang="en-US" sz="1050" dirty="0">
                <a:hlinkClick r:id="rId3"/>
              </a:rPr>
              <a:t> </a:t>
            </a:r>
            <a:r>
              <a:rPr lang="en-US" sz="1050" dirty="0"/>
              <a:t>to access a library of prebuilt editions. </a:t>
            </a:r>
          </a:p>
        </p:txBody>
      </p:sp>
    </p:spTree>
    <p:extLst>
      <p:ext uri="{BB962C8B-B14F-4D97-AF65-F5344CB8AC3E}">
        <p14:creationId xmlns:p14="http://schemas.microsoft.com/office/powerpoint/2010/main" val="3420742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assroom instruction chart with text&#10;&#10;Description automatically generated">
            <a:extLst>
              <a:ext uri="{FF2B5EF4-FFF2-40B4-BE49-F238E27FC236}">
                <a16:creationId xmlns:a16="http://schemas.microsoft.com/office/drawing/2014/main" id="{D40EE55B-3529-67C7-4AED-09BC53BAC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632" y="50800"/>
            <a:ext cx="6526736" cy="504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8461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ach&#10;&#10;Description automatically generated">
            <a:extLst>
              <a:ext uri="{FF2B5EF4-FFF2-40B4-BE49-F238E27FC236}">
                <a16:creationId xmlns:a16="http://schemas.microsoft.com/office/drawing/2014/main" id="{3EAFAAB2-C88F-9B7F-A46C-F7C1DCB78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632" y="50800"/>
            <a:ext cx="6526736" cy="504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43540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Agenda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</a:pPr>
            <a:r>
              <a:rPr lang="en-US" dirty="0"/>
              <a:t>Why coach teachers?</a:t>
            </a:r>
          </a:p>
          <a:p>
            <a:pPr marL="457200" indent="-457200">
              <a:lnSpc>
                <a:spcPct val="150000"/>
              </a:lnSpc>
            </a:pPr>
            <a:r>
              <a:rPr lang="en-US" dirty="0"/>
              <a:t>What is digiCOACH?</a:t>
            </a:r>
          </a:p>
          <a:p>
            <a:pPr marL="457200" indent="-457200">
              <a:lnSpc>
                <a:spcPct val="150000"/>
              </a:lnSpc>
            </a:pPr>
            <a:r>
              <a:rPr lang="en-US" dirty="0"/>
              <a:t>How does digiCOACH work?</a:t>
            </a:r>
          </a:p>
          <a:p>
            <a:pPr marL="457200" indent="-457200">
              <a:lnSpc>
                <a:spcPct val="150000"/>
              </a:lnSpc>
            </a:pPr>
            <a:r>
              <a:rPr lang="en-US" dirty="0"/>
              <a:t>Practice using digiCOACH</a:t>
            </a:r>
          </a:p>
          <a:p>
            <a:pPr marL="457200" indent="-457200">
              <a:lnSpc>
                <a:spcPct val="150000"/>
              </a:lnSpc>
            </a:pPr>
            <a:r>
              <a:rPr lang="en-US" dirty="0"/>
              <a:t>Review digiCOACH report examples</a:t>
            </a:r>
          </a:p>
        </p:txBody>
      </p:sp>
    </p:spTree>
    <p:extLst>
      <p:ext uri="{BB962C8B-B14F-4D97-AF65-F5344CB8AC3E}">
        <p14:creationId xmlns:p14="http://schemas.microsoft.com/office/powerpoint/2010/main" val="1078874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remote learning chart&#10;&#10;Description automatically generated">
            <a:extLst>
              <a:ext uri="{FF2B5EF4-FFF2-40B4-BE49-F238E27FC236}">
                <a16:creationId xmlns:a16="http://schemas.microsoft.com/office/drawing/2014/main" id="{67C7BD0A-C7B4-1FF1-07F7-EC6E385E8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632" y="50800"/>
            <a:ext cx="6526736" cy="504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8143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rt of college writing&#10;&#10;Description automatically generated with medium confidence">
            <a:extLst>
              <a:ext uri="{FF2B5EF4-FFF2-40B4-BE49-F238E27FC236}">
                <a16:creationId xmlns:a16="http://schemas.microsoft.com/office/drawing/2014/main" id="{6F2FF05A-F393-E028-C71C-5BC0B1313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632" y="50800"/>
            <a:ext cx="6526736" cy="504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9097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rt of a career path&#10;&#10;Description automatically generated">
            <a:extLst>
              <a:ext uri="{FF2B5EF4-FFF2-40B4-BE49-F238E27FC236}">
                <a16:creationId xmlns:a16="http://schemas.microsoft.com/office/drawing/2014/main" id="{35254699-1D5E-E1FC-6275-AD32B27EE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632" y="50800"/>
            <a:ext cx="6526736" cy="504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1145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rt of a teacher's prescribing&#10;&#10;Description automatically generated">
            <a:extLst>
              <a:ext uri="{FF2B5EF4-FFF2-40B4-BE49-F238E27FC236}">
                <a16:creationId xmlns:a16="http://schemas.microsoft.com/office/drawing/2014/main" id="{5CC89731-C494-E5DE-A6FA-EB42061F1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632" y="50800"/>
            <a:ext cx="6526736" cy="504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8132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chart&#10;&#10;Description automatically generated">
            <a:extLst>
              <a:ext uri="{FF2B5EF4-FFF2-40B4-BE49-F238E27FC236}">
                <a16:creationId xmlns:a16="http://schemas.microsoft.com/office/drawing/2014/main" id="{85D203AD-981E-2228-1F7F-54138BC22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632" y="50800"/>
            <a:ext cx="6526736" cy="504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965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2-05-03 at 3.25.27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86" b="88793" l="344" r="977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563" y="957475"/>
            <a:ext cx="4567904" cy="182088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idx="4294967295"/>
          </p:nvPr>
        </p:nvSpPr>
        <p:spPr>
          <a:xfrm>
            <a:off x="1477119" y="662940"/>
            <a:ext cx="6172200" cy="2115418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     Communication </a:t>
            </a:r>
            <a:br>
              <a:rPr lang="en-US" sz="2800" b="1" dirty="0">
                <a:solidFill>
                  <a:schemeClr val="tx1"/>
                </a:solidFill>
              </a:rPr>
            </a:b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is the Key!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04261" y="3460445"/>
            <a:ext cx="5894921" cy="873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Clr>
                <a:schemeClr val="accent6">
                  <a:lumMod val="75000"/>
                </a:schemeClr>
              </a:buClr>
            </a:pPr>
            <a:r>
              <a:rPr lang="en-US" sz="2400" dirty="0"/>
              <a:t>Reflections, strategies, and </a:t>
            </a:r>
          </a:p>
          <a:p>
            <a:pPr algn="ctr">
              <a:lnSpc>
                <a:spcPct val="110000"/>
              </a:lnSpc>
              <a:buClr>
                <a:schemeClr val="accent6">
                  <a:lumMod val="75000"/>
                </a:schemeClr>
              </a:buClr>
            </a:pPr>
            <a:r>
              <a:rPr lang="en-US" sz="2400" dirty="0"/>
              <a:t>other feedback sent via email.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484FBE-B41B-9B4C-B5B9-ED48DB354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725" y="3339132"/>
            <a:ext cx="1035932" cy="103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49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22910" y="1927383"/>
            <a:ext cx="8298180" cy="136208"/>
            <a:chOff x="0" y="2743200"/>
            <a:chExt cx="9385300" cy="139700"/>
          </a:xfrm>
        </p:grpSpPr>
        <p:pic>
          <p:nvPicPr>
            <p:cNvPr id="15" name="Picture 14" descr="Screen Shot 2016-02-05 at 4.09.0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743200"/>
              <a:ext cx="5575300" cy="139700"/>
            </a:xfrm>
            <a:prstGeom prst="rect">
              <a:avLst/>
            </a:prstGeom>
          </p:spPr>
        </p:pic>
        <p:pic>
          <p:nvPicPr>
            <p:cNvPr id="16" name="Picture 15" descr="Screen Shot 2016-02-05 at 4.09.0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0000" y="2743200"/>
              <a:ext cx="5575300" cy="139700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3763132" y="2019493"/>
            <a:ext cx="1349375" cy="1693333"/>
            <a:chOff x="325365" y="2864554"/>
            <a:chExt cx="1799167" cy="2257777"/>
          </a:xfrm>
        </p:grpSpPr>
        <p:grpSp>
          <p:nvGrpSpPr>
            <p:cNvPr id="43" name="Group 42"/>
            <p:cNvGrpSpPr/>
            <p:nvPr/>
          </p:nvGrpSpPr>
          <p:grpSpPr>
            <a:xfrm>
              <a:off x="325365" y="2864554"/>
              <a:ext cx="1799167" cy="2257777"/>
              <a:chOff x="613833" y="1735666"/>
              <a:chExt cx="2074334" cy="2425107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613833" y="1735666"/>
                <a:ext cx="2074334" cy="24251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76554" y="1883836"/>
                <a:ext cx="1756834" cy="173566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711414" y="4646628"/>
              <a:ext cx="10263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5 minutes</a:t>
              </a:r>
            </a:p>
          </p:txBody>
        </p:sp>
      </p:grpSp>
      <p:pic>
        <p:nvPicPr>
          <p:cNvPr id="63" name="Picture 62" descr="Screen shot 2012-09-13 at 11.56.50 AM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8" b="98512" l="9783" r="902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38605" y="1329659"/>
            <a:ext cx="257238" cy="939479"/>
          </a:xfrm>
          <a:prstGeom prst="rect">
            <a:avLst/>
          </a:prstGeom>
        </p:spPr>
      </p:pic>
      <p:sp>
        <p:nvSpPr>
          <p:cNvPr id="66" name="Title 1"/>
          <p:cNvSpPr txBox="1">
            <a:spLocks/>
          </p:cNvSpPr>
          <p:nvPr/>
        </p:nvSpPr>
        <p:spPr>
          <a:xfrm>
            <a:off x="1506333" y="639779"/>
            <a:ext cx="6181852" cy="54887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Walkthrough Highlights Emailed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2370052" y="4015616"/>
            <a:ext cx="4145399" cy="57389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atin typeface="Brush Script MT Italic"/>
                <a:cs typeface="Brush Script MT Italic"/>
              </a:rPr>
              <a:t>-Snapshot-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996729" y="2269138"/>
            <a:ext cx="940990" cy="911021"/>
            <a:chOff x="4958141" y="2113636"/>
            <a:chExt cx="1816418" cy="2196082"/>
          </a:xfrm>
        </p:grpSpPr>
        <p:pic>
          <p:nvPicPr>
            <p:cNvPr id="12" name="Picture 11" descr="Screen shot 2012-05-03 at 12.15.17 PM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321" l="0" r="100000">
                          <a14:foregroundMark x1="47619" y1="17997" x2="47619" y2="17997"/>
                          <a14:foregroundMark x1="40646" y1="16638" x2="40646" y2="16638"/>
                          <a14:foregroundMark x1="9694" y1="74703" x2="9694" y2="747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8141" y="2113636"/>
              <a:ext cx="1816418" cy="219608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20488221" flipH="1">
              <a:off x="5162167" y="2708712"/>
              <a:ext cx="523171" cy="1112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@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519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00201" y="576117"/>
            <a:ext cx="5812932" cy="57389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>
                <a:cs typeface="Brush Script MT Italic"/>
              </a:rPr>
              <a:t>Types of Feedback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6460" y="2509894"/>
            <a:ext cx="2386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Highlighting Strengths &amp; Evidence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11714" y="2509894"/>
            <a:ext cx="1909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Offering Support &amp; Suggestions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76574" y="1850288"/>
            <a:ext cx="2286000" cy="514350"/>
          </a:xfrm>
          <a:prstGeom prst="round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Strategies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23353" y="1880014"/>
            <a:ext cx="2286000" cy="514350"/>
          </a:xfrm>
          <a:prstGeom prst="roundRect">
            <a:avLst/>
          </a:prstGeom>
          <a:solidFill>
            <a:srgbClr val="FF66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Coaching Tips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EBBB83D-E394-22AE-20F1-7997F9C33B85}"/>
              </a:ext>
            </a:extLst>
          </p:cNvPr>
          <p:cNvSpPr/>
          <p:nvPr/>
        </p:nvSpPr>
        <p:spPr>
          <a:xfrm>
            <a:off x="6270133" y="1850288"/>
            <a:ext cx="2286000" cy="514350"/>
          </a:xfrm>
          <a:prstGeom prst="roundRect">
            <a:avLst/>
          </a:prstGeom>
          <a:solidFill>
            <a:srgbClr val="4A3D59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Reflective Qs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8B16DD-FF59-1797-4BAD-36560607E16B}"/>
              </a:ext>
            </a:extLst>
          </p:cNvPr>
          <p:cNvSpPr txBox="1"/>
          <p:nvPr/>
        </p:nvSpPr>
        <p:spPr>
          <a:xfrm>
            <a:off x="6458494" y="2509894"/>
            <a:ext cx="1909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Ideas &amp; Concepts to Consider </a:t>
            </a:r>
          </a:p>
        </p:txBody>
      </p:sp>
    </p:spTree>
    <p:extLst>
      <p:ext uri="{BB962C8B-B14F-4D97-AF65-F5344CB8AC3E}">
        <p14:creationId xmlns:p14="http://schemas.microsoft.com/office/powerpoint/2010/main" val="3331218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28750" y="1028700"/>
            <a:ext cx="6286500" cy="325755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Rectangle 1"/>
          <p:cNvSpPr/>
          <p:nvPr/>
        </p:nvSpPr>
        <p:spPr>
          <a:xfrm>
            <a:off x="1620354" y="4592221"/>
            <a:ext cx="5943152" cy="456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" name="Rectangle 12"/>
          <p:cNvSpPr/>
          <p:nvPr/>
        </p:nvSpPr>
        <p:spPr>
          <a:xfrm>
            <a:off x="1456953" y="3522942"/>
            <a:ext cx="6190078" cy="311300"/>
          </a:xfrm>
          <a:prstGeom prst="rect">
            <a:avLst/>
          </a:prstGeom>
          <a:solidFill>
            <a:srgbClr val="FF6600">
              <a:alpha val="30217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/>
          <p:cNvSpPr/>
          <p:nvPr/>
        </p:nvSpPr>
        <p:spPr>
          <a:xfrm>
            <a:off x="1461690" y="2294898"/>
            <a:ext cx="6190078" cy="1106463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1457966" y="1575918"/>
            <a:ext cx="6190078" cy="603866"/>
          </a:xfrm>
          <a:prstGeom prst="rect">
            <a:avLst/>
          </a:prstGeom>
          <a:solidFill>
            <a:schemeClr val="accent1">
              <a:lumMod val="75000"/>
              <a:alpha val="10359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1678526" y="4657773"/>
            <a:ext cx="310425" cy="301933"/>
          </a:xfrm>
          <a:prstGeom prst="rect">
            <a:avLst/>
          </a:prstGeom>
          <a:solidFill>
            <a:schemeClr val="accent1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TextBox 4"/>
          <p:cNvSpPr txBox="1"/>
          <p:nvPr/>
        </p:nvSpPr>
        <p:spPr>
          <a:xfrm>
            <a:off x="2042353" y="4718180"/>
            <a:ext cx="12554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Auto Generated Text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1549" y="4625281"/>
            <a:ext cx="117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Strategy/Strengths </a:t>
            </a:r>
          </a:p>
          <a:p>
            <a:pPr algn="ctr"/>
            <a:r>
              <a:rPr lang="en-US" sz="900" dirty="0"/>
              <a:t>Selected by Coach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04582" y="462528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Coaching Tip/Support</a:t>
            </a:r>
          </a:p>
          <a:p>
            <a:pPr algn="ctr"/>
            <a:r>
              <a:rPr lang="en-US" sz="900" dirty="0"/>
              <a:t>Selected by Coach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519578" y="4657773"/>
            <a:ext cx="310425" cy="301933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Rectangle 19"/>
          <p:cNvSpPr/>
          <p:nvPr/>
        </p:nvSpPr>
        <p:spPr>
          <a:xfrm>
            <a:off x="5647678" y="4657773"/>
            <a:ext cx="310425" cy="301933"/>
          </a:xfrm>
          <a:prstGeom prst="rect">
            <a:avLst/>
          </a:prstGeom>
          <a:solidFill>
            <a:srgbClr val="FF6600">
              <a:alpha val="5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1442393" y="1035409"/>
            <a:ext cx="6286500" cy="327782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900" dirty="0"/>
              <a:t>On Mon, August 10, 2022 at 11:05 AM, digiCOACH &lt;steve@digicoach.com&gt; wrote:</a:t>
            </a:r>
          </a:p>
          <a:p>
            <a:endParaRPr lang="en-US" sz="900" dirty="0"/>
          </a:p>
          <a:p>
            <a:r>
              <a:rPr lang="en-US" sz="900" dirty="0"/>
              <a:t>Debbie,</a:t>
            </a:r>
          </a:p>
          <a:p>
            <a:endParaRPr lang="en-US" sz="900" dirty="0"/>
          </a:p>
          <a:p>
            <a:r>
              <a:rPr lang="en-US" sz="900" dirty="0"/>
              <a:t>Thank you for allowing me to observe your instruction today. I saw many effective teaching strategies that were utilized during your lesson.</a:t>
            </a:r>
          </a:p>
          <a:p>
            <a:endParaRPr lang="en-US" sz="900" dirty="0"/>
          </a:p>
          <a:p>
            <a:r>
              <a:rPr lang="en-US" sz="900" dirty="0"/>
              <a:t>I have included some of the positive strategies that I observed, as well as coaching tips for use in future lessons.</a:t>
            </a:r>
          </a:p>
          <a:p>
            <a:endParaRPr lang="en-US" sz="900" dirty="0"/>
          </a:p>
          <a:p>
            <a:r>
              <a:rPr lang="en-US" sz="900" dirty="0"/>
              <a:t>Strategy - Checking for Understanding/Questioning: Your probing questions helped you to assess students’ understanding of key concepts.</a:t>
            </a:r>
          </a:p>
          <a:p>
            <a:endParaRPr lang="en-US" sz="900" dirty="0"/>
          </a:p>
          <a:p>
            <a:r>
              <a:rPr lang="en-US" sz="900" dirty="0"/>
              <a:t>Strategy - Engagement/Pacing: By teaching the lesson in small segments, you kept the students</a:t>
            </a:r>
          </a:p>
          <a:p>
            <a:r>
              <a:rPr lang="en-US" sz="900" dirty="0"/>
              <a:t>engaged and on-task.</a:t>
            </a:r>
          </a:p>
          <a:p>
            <a:endParaRPr lang="en-US" sz="900" dirty="0"/>
          </a:p>
          <a:p>
            <a:r>
              <a:rPr lang="en-US" sz="900" dirty="0"/>
              <a:t>Strategy - Learning Environment/Interactions: Your positive feeling tone with the students </a:t>
            </a:r>
          </a:p>
          <a:p>
            <a:r>
              <a:rPr lang="en-US" sz="900" dirty="0"/>
              <a:t>encouraged the students to show respect to their classmates.</a:t>
            </a:r>
          </a:p>
          <a:p>
            <a:endParaRPr lang="en-US" sz="900" dirty="0"/>
          </a:p>
          <a:p>
            <a:r>
              <a:rPr lang="en-US" sz="900" dirty="0"/>
              <a:t>Coaching Tip - Checking for Understanding/Adjustment: Using students’ feedback to clarify misconceptions </a:t>
            </a:r>
          </a:p>
          <a:p>
            <a:r>
              <a:rPr lang="en-US" sz="900" dirty="0"/>
              <a:t>makes the learning more effective.</a:t>
            </a:r>
          </a:p>
          <a:p>
            <a:endParaRPr lang="en-US" sz="900" dirty="0"/>
          </a:p>
          <a:p>
            <a:r>
              <a:rPr lang="en-US" sz="900" dirty="0"/>
              <a:t>Regards,</a:t>
            </a:r>
          </a:p>
          <a:p>
            <a:r>
              <a:rPr lang="en-US" sz="900" dirty="0"/>
              <a:t>Steve Hamilton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965874" y="2945159"/>
            <a:ext cx="1362314" cy="1647062"/>
            <a:chOff x="4958141" y="2113636"/>
            <a:chExt cx="1816418" cy="2196082"/>
          </a:xfrm>
        </p:grpSpPr>
        <p:pic>
          <p:nvPicPr>
            <p:cNvPr id="3" name="Picture 2" descr="Screen shot 2012-05-03 at 12.15.17 PM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321" l="0" r="100000">
                          <a14:foregroundMark x1="47619" y1="17997" x2="47619" y2="17997"/>
                          <a14:foregroundMark x1="40646" y1="16638" x2="40646" y2="16638"/>
                          <a14:foregroundMark x1="9694" y1="74703" x2="9694" y2="747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8141" y="2113636"/>
              <a:ext cx="1816418" cy="219608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20488221" flipH="1">
              <a:off x="5392149" y="3098109"/>
              <a:ext cx="52317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@</a:t>
              </a: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1634560" y="354914"/>
            <a:ext cx="5834864" cy="57389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cs typeface="Brush Script MT Italic"/>
              </a:rPr>
              <a:t>Example Email Feedback</a:t>
            </a:r>
          </a:p>
        </p:txBody>
      </p:sp>
    </p:spTree>
    <p:extLst>
      <p:ext uri="{BB962C8B-B14F-4D97-AF65-F5344CB8AC3E}">
        <p14:creationId xmlns:p14="http://schemas.microsoft.com/office/powerpoint/2010/main" val="231799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1" grpId="0" animBg="1"/>
      <p:bldP spid="14" grpId="0" animBg="1"/>
      <p:bldP spid="5" grpId="0"/>
      <p:bldP spid="17" grpId="0"/>
      <p:bldP spid="18" grpId="0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73444" y="498947"/>
            <a:ext cx="3870752" cy="57389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    Let’s do a virtual walkthrough!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05623" y="1920753"/>
            <a:ext cx="356860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hlinkClick r:id="rId3"/>
              </a:rPr>
              <a:t>www.youtube.com</a:t>
            </a:r>
            <a:endParaRPr lang="en-US" sz="1050" dirty="0"/>
          </a:p>
          <a:p>
            <a:r>
              <a:rPr lang="en-US" sz="1050" dirty="0"/>
              <a:t>Keywords: Whole Brain Teaching: High School Math </a:t>
            </a:r>
          </a:p>
          <a:p>
            <a:endParaRPr lang="en-US" sz="1050" dirty="0"/>
          </a:p>
          <a:p>
            <a:r>
              <a:rPr lang="en-US" sz="1050" dirty="0">
                <a:hlinkClick r:id="rId4"/>
              </a:rPr>
              <a:t>www.vimeo.com</a:t>
            </a:r>
            <a:endParaRPr lang="en-US" sz="1050" dirty="0"/>
          </a:p>
          <a:p>
            <a:r>
              <a:rPr lang="en-US" sz="1050" dirty="0"/>
              <a:t>Keywords: Integrating WITS LEADS in the classroom- A </a:t>
            </a:r>
          </a:p>
          <a:p>
            <a:r>
              <a:rPr lang="en-US" sz="1050" dirty="0"/>
              <a:t>Grade 4 Language Arts Lesson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15153" y="1270640"/>
            <a:ext cx="2586272" cy="573891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75" dirty="0"/>
              <a:t>Suggested Video Resources</a:t>
            </a:r>
          </a:p>
        </p:txBody>
      </p:sp>
      <p:sp>
        <p:nvSpPr>
          <p:cNvPr id="2" name="Oval Callout 1"/>
          <p:cNvSpPr/>
          <p:nvPr/>
        </p:nvSpPr>
        <p:spPr>
          <a:xfrm>
            <a:off x="5708289" y="3467330"/>
            <a:ext cx="2058559" cy="1423364"/>
          </a:xfrm>
          <a:prstGeom prst="wedgeEllipseCallout">
            <a:avLst>
              <a:gd name="adj1" fmla="val 48761"/>
              <a:gd name="adj2" fmla="val 49984"/>
            </a:avLst>
          </a:prstGeom>
          <a:solidFill>
            <a:srgbClr val="4A3D59"/>
          </a:solidFill>
          <a:ln>
            <a:solidFill>
              <a:srgbClr val="2B009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Suggestion:</a:t>
            </a:r>
          </a:p>
          <a:p>
            <a:pPr algn="ctr"/>
            <a:r>
              <a:rPr lang="en-US" sz="1200" dirty="0"/>
              <a:t>Concentrate on one Focus Area until calibration and common meaning occur. </a:t>
            </a:r>
          </a:p>
        </p:txBody>
      </p:sp>
      <p:pic>
        <p:nvPicPr>
          <p:cNvPr id="7" name="Picture 6" descr="A classroom instruction chart with text&#10;&#10;Description automatically generated">
            <a:extLst>
              <a:ext uri="{FF2B5EF4-FFF2-40B4-BE49-F238E27FC236}">
                <a16:creationId xmlns:a16="http://schemas.microsoft.com/office/drawing/2014/main" id="{F16A02FB-BB32-8259-9DEB-4505AD6C8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14" y="2150662"/>
            <a:ext cx="3084480" cy="237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03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>
            <a:spLocks noGrp="1"/>
          </p:cNvSpPr>
          <p:nvPr>
            <p:ph type="ctrTitle" idx="4294967295"/>
          </p:nvPr>
        </p:nvSpPr>
        <p:spPr>
          <a:xfrm>
            <a:off x="821909" y="2666578"/>
            <a:ext cx="7500131" cy="1159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000" dirty="0">
                <a:latin typeface="+mn-lt"/>
              </a:rPr>
              <a:t>Why Feedback is </a:t>
            </a:r>
            <a:r>
              <a:rPr lang="en-US" sz="4000" b="1" i="1" dirty="0">
                <a:latin typeface="+mn-lt"/>
              </a:rPr>
              <a:t>SO</a:t>
            </a:r>
            <a:r>
              <a:rPr lang="en-US" sz="4000" dirty="0">
                <a:latin typeface="+mn-lt"/>
              </a:rPr>
              <a:t> Important</a:t>
            </a:r>
            <a:endParaRPr lang="en" sz="4000" dirty="0">
              <a:latin typeface="+mn-lt"/>
            </a:endParaRPr>
          </a:p>
        </p:txBody>
      </p:sp>
      <p:sp>
        <p:nvSpPr>
          <p:cNvPr id="432" name="Shape 432"/>
          <p:cNvSpPr txBox="1">
            <a:spLocks noGrp="1"/>
          </p:cNvSpPr>
          <p:nvPr>
            <p:ph type="subTitle" idx="4294967295"/>
          </p:nvPr>
        </p:nvSpPr>
        <p:spPr>
          <a:xfrm>
            <a:off x="861004" y="3640155"/>
            <a:ext cx="7281828" cy="78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algn="ctr"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</a:rPr>
              <a:t>Improving the academic growth and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</a:rPr>
              <a:t>social/emotional wellness of our students.</a:t>
            </a:r>
            <a:endParaRPr lang="en-US" sz="1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27C72992-801B-114A-B49A-AB1886EDD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672" y="784098"/>
            <a:ext cx="1912603" cy="191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949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ctrTitle"/>
          </p:nvPr>
        </p:nvSpPr>
        <p:spPr>
          <a:xfrm>
            <a:off x="2886100" y="1888149"/>
            <a:ext cx="3371700" cy="1519193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6600"/>
                </a:solidFill>
              </a:rPr>
              <a:t>What can digiCOACH Reports Show</a:t>
            </a:r>
            <a:endParaRPr lang="en" sz="3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626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422910" y="1943100"/>
            <a:ext cx="8298180" cy="123825"/>
            <a:chOff x="0" y="2743200"/>
            <a:chExt cx="9385300" cy="139700"/>
          </a:xfrm>
        </p:grpSpPr>
        <p:pic>
          <p:nvPicPr>
            <p:cNvPr id="80" name="Picture 79" descr="Screen Shot 2016-02-05 at 4.09.0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743200"/>
              <a:ext cx="5575300" cy="139700"/>
            </a:xfrm>
            <a:prstGeom prst="rect">
              <a:avLst/>
            </a:prstGeom>
          </p:spPr>
        </p:pic>
        <p:pic>
          <p:nvPicPr>
            <p:cNvPr id="81" name="Picture 80" descr="Screen Shot 2016-02-05 at 4.09.0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0000" y="2743200"/>
              <a:ext cx="5575300" cy="139700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 rot="20582015">
            <a:off x="680978" y="2079014"/>
            <a:ext cx="1349375" cy="1693333"/>
            <a:chOff x="325365" y="2864554"/>
            <a:chExt cx="1799167" cy="2257777"/>
          </a:xfrm>
        </p:grpSpPr>
        <p:grpSp>
          <p:nvGrpSpPr>
            <p:cNvPr id="70" name="Group 69"/>
            <p:cNvGrpSpPr/>
            <p:nvPr/>
          </p:nvGrpSpPr>
          <p:grpSpPr>
            <a:xfrm>
              <a:off x="325365" y="2864554"/>
              <a:ext cx="1799167" cy="2257777"/>
              <a:chOff x="613833" y="1735666"/>
              <a:chExt cx="2074334" cy="2425107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613833" y="1735666"/>
                <a:ext cx="2074334" cy="24251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76554" y="1883836"/>
                <a:ext cx="1756834" cy="173566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758649" y="4662018"/>
              <a:ext cx="10263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5 minutes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286339" y="2092065"/>
            <a:ext cx="1349375" cy="1693333"/>
            <a:chOff x="325365" y="2864554"/>
            <a:chExt cx="1799167" cy="2257777"/>
          </a:xfrm>
        </p:grpSpPr>
        <p:grpSp>
          <p:nvGrpSpPr>
            <p:cNvPr id="6" name="Group 5"/>
            <p:cNvGrpSpPr/>
            <p:nvPr/>
          </p:nvGrpSpPr>
          <p:grpSpPr>
            <a:xfrm>
              <a:off x="325365" y="2864554"/>
              <a:ext cx="1799167" cy="2257777"/>
              <a:chOff x="613833" y="1735666"/>
              <a:chExt cx="2074334" cy="2425107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613833" y="1735666"/>
                <a:ext cx="2074334" cy="24251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776554" y="1883836"/>
                <a:ext cx="1756834" cy="173566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711414" y="4646628"/>
              <a:ext cx="10263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5 minutes</a:t>
              </a:r>
            </a:p>
          </p:txBody>
        </p:sp>
      </p:grpSp>
      <p:pic>
        <p:nvPicPr>
          <p:cNvPr id="26" name="Picture 25" descr="Screen shot 2012-09-13 at 11.56.50 AM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8" b="98512" l="9783" r="902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47942" y="1283020"/>
            <a:ext cx="257238" cy="93947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 rot="20893150">
            <a:off x="1945351" y="2214378"/>
            <a:ext cx="1349375" cy="1693333"/>
            <a:chOff x="325365" y="2864554"/>
            <a:chExt cx="1799167" cy="2257777"/>
          </a:xfrm>
        </p:grpSpPr>
        <p:grpSp>
          <p:nvGrpSpPr>
            <p:cNvPr id="28" name="Group 27"/>
            <p:cNvGrpSpPr/>
            <p:nvPr/>
          </p:nvGrpSpPr>
          <p:grpSpPr>
            <a:xfrm>
              <a:off x="325365" y="2864554"/>
              <a:ext cx="1799167" cy="2257777"/>
              <a:chOff x="613833" y="1735666"/>
              <a:chExt cx="2074334" cy="2425107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613833" y="1735666"/>
                <a:ext cx="2074334" cy="24251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76554" y="1883836"/>
                <a:ext cx="1756834" cy="173566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58649" y="4662018"/>
              <a:ext cx="10263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5 minutes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rot="20476735">
            <a:off x="5733067" y="2154105"/>
            <a:ext cx="1349375" cy="1693333"/>
            <a:chOff x="325365" y="2864554"/>
            <a:chExt cx="1799167" cy="2257777"/>
          </a:xfrm>
        </p:grpSpPr>
        <p:grpSp>
          <p:nvGrpSpPr>
            <p:cNvPr id="38" name="Group 37"/>
            <p:cNvGrpSpPr/>
            <p:nvPr/>
          </p:nvGrpSpPr>
          <p:grpSpPr>
            <a:xfrm>
              <a:off x="325365" y="2864554"/>
              <a:ext cx="1799167" cy="2257777"/>
              <a:chOff x="613833" y="1735666"/>
              <a:chExt cx="2074334" cy="2425107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613833" y="1735666"/>
                <a:ext cx="2074334" cy="24251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776554" y="1883836"/>
                <a:ext cx="1756834" cy="173566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758649" y="4662019"/>
              <a:ext cx="10263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5 minutes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398002" y="2019493"/>
            <a:ext cx="1349375" cy="1693333"/>
            <a:chOff x="325365" y="2864554"/>
            <a:chExt cx="1799167" cy="2257777"/>
          </a:xfrm>
        </p:grpSpPr>
        <p:grpSp>
          <p:nvGrpSpPr>
            <p:cNvPr id="43" name="Group 42"/>
            <p:cNvGrpSpPr/>
            <p:nvPr/>
          </p:nvGrpSpPr>
          <p:grpSpPr>
            <a:xfrm>
              <a:off x="325365" y="2864554"/>
              <a:ext cx="1799167" cy="2257777"/>
              <a:chOff x="613833" y="1735666"/>
              <a:chExt cx="2074334" cy="2425107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613833" y="1735666"/>
                <a:ext cx="2074334" cy="24251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76554" y="1883836"/>
                <a:ext cx="1756834" cy="173566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711414" y="4646628"/>
              <a:ext cx="10263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5 minutes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 rot="20725454">
            <a:off x="4215015" y="2180044"/>
            <a:ext cx="1349375" cy="1693333"/>
            <a:chOff x="325365" y="2864554"/>
            <a:chExt cx="1799167" cy="2257777"/>
          </a:xfrm>
        </p:grpSpPr>
        <p:grpSp>
          <p:nvGrpSpPr>
            <p:cNvPr id="48" name="Group 47"/>
            <p:cNvGrpSpPr/>
            <p:nvPr/>
          </p:nvGrpSpPr>
          <p:grpSpPr>
            <a:xfrm>
              <a:off x="325365" y="2864554"/>
              <a:ext cx="1799167" cy="2257777"/>
              <a:chOff x="613833" y="1735666"/>
              <a:chExt cx="2074334" cy="2425107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613833" y="1735666"/>
                <a:ext cx="2074334" cy="24251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76554" y="1883836"/>
                <a:ext cx="1756834" cy="173566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758649" y="4662018"/>
              <a:ext cx="10263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5 minutes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 rot="21230952">
            <a:off x="5118658" y="1968890"/>
            <a:ext cx="1349375" cy="1693333"/>
            <a:chOff x="325365" y="2864554"/>
            <a:chExt cx="1799167" cy="2257777"/>
          </a:xfrm>
        </p:grpSpPr>
        <p:grpSp>
          <p:nvGrpSpPr>
            <p:cNvPr id="53" name="Group 52"/>
            <p:cNvGrpSpPr/>
            <p:nvPr/>
          </p:nvGrpSpPr>
          <p:grpSpPr>
            <a:xfrm>
              <a:off x="325365" y="2864554"/>
              <a:ext cx="1799167" cy="2257777"/>
              <a:chOff x="613833" y="1735666"/>
              <a:chExt cx="2074334" cy="2425107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613833" y="1735666"/>
                <a:ext cx="2074334" cy="24251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776554" y="1883836"/>
                <a:ext cx="1756834" cy="173566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758649" y="4662018"/>
              <a:ext cx="10263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5 minutes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 rot="410636">
            <a:off x="6510349" y="2017698"/>
            <a:ext cx="1349375" cy="1693333"/>
            <a:chOff x="325365" y="2864554"/>
            <a:chExt cx="1799167" cy="2257777"/>
          </a:xfrm>
        </p:grpSpPr>
        <p:grpSp>
          <p:nvGrpSpPr>
            <p:cNvPr id="58" name="Group 57"/>
            <p:cNvGrpSpPr/>
            <p:nvPr/>
          </p:nvGrpSpPr>
          <p:grpSpPr>
            <a:xfrm>
              <a:off x="325365" y="2864554"/>
              <a:ext cx="1799167" cy="2257777"/>
              <a:chOff x="613833" y="1735666"/>
              <a:chExt cx="2074334" cy="2425107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613833" y="1735666"/>
                <a:ext cx="2074334" cy="24251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776554" y="1883836"/>
                <a:ext cx="1756834" cy="173566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758650" y="4662018"/>
              <a:ext cx="10263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5 minutes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 rot="1207399">
            <a:off x="2513199" y="2141337"/>
            <a:ext cx="1349375" cy="1693333"/>
            <a:chOff x="325365" y="2864554"/>
            <a:chExt cx="1799167" cy="2257777"/>
          </a:xfrm>
        </p:grpSpPr>
        <p:grpSp>
          <p:nvGrpSpPr>
            <p:cNvPr id="33" name="Group 32"/>
            <p:cNvGrpSpPr/>
            <p:nvPr/>
          </p:nvGrpSpPr>
          <p:grpSpPr>
            <a:xfrm>
              <a:off x="325365" y="2864554"/>
              <a:ext cx="1799167" cy="2257777"/>
              <a:chOff x="613833" y="1735666"/>
              <a:chExt cx="2074334" cy="2425107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613833" y="1735666"/>
                <a:ext cx="2074334" cy="24251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76554" y="1883836"/>
                <a:ext cx="1756834" cy="173566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758650" y="4662018"/>
              <a:ext cx="10263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5 minutes</a:t>
              </a:r>
            </a:p>
          </p:txBody>
        </p:sp>
      </p:grpSp>
      <p:pic>
        <p:nvPicPr>
          <p:cNvPr id="62" name="Picture 61" descr="Screen shot 2012-09-13 at 11.56.50 AM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" b="98512" l="9783" r="902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194" y="1337957"/>
            <a:ext cx="295535" cy="1079346"/>
          </a:xfrm>
          <a:prstGeom prst="rect">
            <a:avLst/>
          </a:prstGeom>
        </p:spPr>
      </p:pic>
      <p:pic>
        <p:nvPicPr>
          <p:cNvPr id="63" name="Picture 62" descr="Screen shot 2012-09-13 at 11.56.50 AM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8" b="98512" l="9783" r="902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73474" y="1329659"/>
            <a:ext cx="257238" cy="939479"/>
          </a:xfrm>
          <a:prstGeom prst="rect">
            <a:avLst/>
          </a:prstGeom>
        </p:spPr>
      </p:pic>
      <p:pic>
        <p:nvPicPr>
          <p:cNvPr id="64" name="Picture 63" descr="Screen shot 2012-09-13 at 11.56.50 AM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8" b="98512" l="9783" r="902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908" y="1252159"/>
            <a:ext cx="278806" cy="1018248"/>
          </a:xfrm>
          <a:prstGeom prst="rect">
            <a:avLst/>
          </a:prstGeom>
        </p:spPr>
      </p:pic>
      <p:pic>
        <p:nvPicPr>
          <p:cNvPr id="65" name="Picture 64" descr="Screen shot 2012-09-13 at 11.56.50 AM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8" b="98512" l="9783" r="902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40609" y="1283020"/>
            <a:ext cx="257238" cy="939479"/>
          </a:xfrm>
          <a:prstGeom prst="rect">
            <a:avLst/>
          </a:prstGeom>
        </p:spPr>
      </p:pic>
      <p:sp>
        <p:nvSpPr>
          <p:cNvPr id="66" name="Title 1"/>
          <p:cNvSpPr txBox="1">
            <a:spLocks/>
          </p:cNvSpPr>
          <p:nvPr/>
        </p:nvSpPr>
        <p:spPr>
          <a:xfrm>
            <a:off x="1506333" y="639779"/>
            <a:ext cx="6181852" cy="54887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Longitudinal Walkthrough Artifacts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2449429" y="4015616"/>
            <a:ext cx="4145399" cy="57389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atin typeface="Brush Script MT Italic"/>
                <a:cs typeface="Brush Script MT Italic"/>
              </a:rPr>
              <a:t>-Snapshots Over Time-</a:t>
            </a:r>
          </a:p>
        </p:txBody>
      </p:sp>
      <p:grpSp>
        <p:nvGrpSpPr>
          <p:cNvPr id="74" name="Group 73"/>
          <p:cNvGrpSpPr/>
          <p:nvPr/>
        </p:nvGrpSpPr>
        <p:grpSpPr>
          <a:xfrm rot="20603158">
            <a:off x="7278012" y="2023215"/>
            <a:ext cx="1349375" cy="1693333"/>
            <a:chOff x="325365" y="2864554"/>
            <a:chExt cx="1799167" cy="2257777"/>
          </a:xfrm>
        </p:grpSpPr>
        <p:grpSp>
          <p:nvGrpSpPr>
            <p:cNvPr id="75" name="Group 74"/>
            <p:cNvGrpSpPr/>
            <p:nvPr/>
          </p:nvGrpSpPr>
          <p:grpSpPr>
            <a:xfrm>
              <a:off x="325365" y="2864554"/>
              <a:ext cx="1799167" cy="2257777"/>
              <a:chOff x="613833" y="1735666"/>
              <a:chExt cx="2074334" cy="2425107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613833" y="1735666"/>
                <a:ext cx="2074334" cy="242510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776554" y="1883836"/>
                <a:ext cx="1756834" cy="173566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758650" y="4662019"/>
              <a:ext cx="102635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/>
                <a:t>5 minutes</a:t>
              </a:r>
            </a:p>
          </p:txBody>
        </p:sp>
      </p:grpSp>
      <p:pic>
        <p:nvPicPr>
          <p:cNvPr id="67" name="Picture 66" descr="Screen shot 2012-09-13 at 11.56.50 AM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8" b="98512" l="9783" r="902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299" y="1262156"/>
            <a:ext cx="278806" cy="101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12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 page&#10;&#10;Description automatically generated">
            <a:extLst>
              <a:ext uri="{FF2B5EF4-FFF2-40B4-BE49-F238E27FC236}">
                <a16:creationId xmlns:a16="http://schemas.microsoft.com/office/drawing/2014/main" id="{66F767E7-4CE8-6292-56AE-D46DEB732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975" y="623561"/>
            <a:ext cx="6190569" cy="3865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6EDDAB-58F9-A44C-9A30-D148334A4423}"/>
              </a:ext>
            </a:extLst>
          </p:cNvPr>
          <p:cNvSpPr txBox="1">
            <a:spLocks/>
          </p:cNvSpPr>
          <p:nvPr/>
        </p:nvSpPr>
        <p:spPr>
          <a:xfrm>
            <a:off x="449580" y="1607820"/>
            <a:ext cx="2006015" cy="311658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What are this school’s strengths?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In which areas would professional development be most beneficial for this site?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What additional information would be beneficial?</a:t>
            </a:r>
          </a:p>
        </p:txBody>
      </p:sp>
    </p:spTree>
    <p:extLst>
      <p:ext uri="{BB962C8B-B14F-4D97-AF65-F5344CB8AC3E}">
        <p14:creationId xmlns:p14="http://schemas.microsoft.com/office/powerpoint/2010/main" val="3194100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 shot of a coaching report&#10;&#10;Description automatically generated">
            <a:extLst>
              <a:ext uri="{FF2B5EF4-FFF2-40B4-BE49-F238E27FC236}">
                <a16:creationId xmlns:a16="http://schemas.microsoft.com/office/drawing/2014/main" id="{E751D532-C984-A511-74C8-055CCC8BB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974" y="623561"/>
            <a:ext cx="6190569" cy="3865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6EDDAB-58F9-A44C-9A30-D148334A4423}"/>
              </a:ext>
            </a:extLst>
          </p:cNvPr>
          <p:cNvSpPr txBox="1">
            <a:spLocks/>
          </p:cNvSpPr>
          <p:nvPr/>
        </p:nvSpPr>
        <p:spPr>
          <a:xfrm>
            <a:off x="449580" y="1607820"/>
            <a:ext cx="2006015" cy="3116580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What are this school’s strengths?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Which look-fors have been supported through strategies most?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What additional information would be beneficial?</a:t>
            </a:r>
          </a:p>
        </p:txBody>
      </p:sp>
    </p:spTree>
    <p:extLst>
      <p:ext uri="{BB962C8B-B14F-4D97-AF65-F5344CB8AC3E}">
        <p14:creationId xmlns:p14="http://schemas.microsoft.com/office/powerpoint/2010/main" val="3268481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6EDDAB-58F9-A44C-9A30-D148334A4423}"/>
              </a:ext>
            </a:extLst>
          </p:cNvPr>
          <p:cNvSpPr txBox="1">
            <a:spLocks/>
          </p:cNvSpPr>
          <p:nvPr/>
        </p:nvSpPr>
        <p:spPr>
          <a:xfrm>
            <a:off x="449580" y="1607820"/>
            <a:ext cx="2006015" cy="311658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What are this school’s strengths?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How can coaching tips support teacher PLC activities?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What additional information would be beneficial?</a:t>
            </a:r>
          </a:p>
        </p:txBody>
      </p:sp>
      <p:pic>
        <p:nvPicPr>
          <p:cNvPr id="5" name="Picture 4" descr="A screenshot of a coaching form&#10;&#10;Description automatically generated">
            <a:extLst>
              <a:ext uri="{FF2B5EF4-FFF2-40B4-BE49-F238E27FC236}">
                <a16:creationId xmlns:a16="http://schemas.microsoft.com/office/drawing/2014/main" id="{0D6A9FB2-5164-4FC4-D2F9-1CBF7444C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974" y="623561"/>
            <a:ext cx="6190569" cy="3865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7192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8F44911-63A5-0249-ABF2-D2C6ADB0C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520" y="678270"/>
            <a:ext cx="3786960" cy="37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29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Feedback is Powerful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83000" y="1428750"/>
            <a:ext cx="1858800" cy="1410074"/>
          </a:xfrm>
          <a:custGeom>
            <a:avLst/>
            <a:gdLst>
              <a:gd name="connsiteX0" fmla="*/ 0 w 1858800"/>
              <a:gd name="connsiteY0" fmla="*/ 0 h 1410074"/>
              <a:gd name="connsiteX1" fmla="*/ 638188 w 1858800"/>
              <a:gd name="connsiteY1" fmla="*/ 0 h 1410074"/>
              <a:gd name="connsiteX2" fmla="*/ 1294964 w 1858800"/>
              <a:gd name="connsiteY2" fmla="*/ 0 h 1410074"/>
              <a:gd name="connsiteX3" fmla="*/ 1858800 w 1858800"/>
              <a:gd name="connsiteY3" fmla="*/ 0 h 1410074"/>
              <a:gd name="connsiteX4" fmla="*/ 1858800 w 1858800"/>
              <a:gd name="connsiteY4" fmla="*/ 498226 h 1410074"/>
              <a:gd name="connsiteX5" fmla="*/ 1858800 w 1858800"/>
              <a:gd name="connsiteY5" fmla="*/ 940049 h 1410074"/>
              <a:gd name="connsiteX6" fmla="*/ 1858800 w 1858800"/>
              <a:gd name="connsiteY6" fmla="*/ 1410074 h 1410074"/>
              <a:gd name="connsiteX7" fmla="*/ 1202024 w 1858800"/>
              <a:gd name="connsiteY7" fmla="*/ 1410074 h 1410074"/>
              <a:gd name="connsiteX8" fmla="*/ 563836 w 1858800"/>
              <a:gd name="connsiteY8" fmla="*/ 1410074 h 1410074"/>
              <a:gd name="connsiteX9" fmla="*/ 0 w 1858800"/>
              <a:gd name="connsiteY9" fmla="*/ 1410074 h 1410074"/>
              <a:gd name="connsiteX10" fmla="*/ 0 w 1858800"/>
              <a:gd name="connsiteY10" fmla="*/ 925949 h 1410074"/>
              <a:gd name="connsiteX11" fmla="*/ 0 w 1858800"/>
              <a:gd name="connsiteY11" fmla="*/ 427722 h 1410074"/>
              <a:gd name="connsiteX12" fmla="*/ 0 w 1858800"/>
              <a:gd name="connsiteY12" fmla="*/ 0 h 141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58800" h="1410074" extrusionOk="0">
                <a:moveTo>
                  <a:pt x="0" y="0"/>
                </a:moveTo>
                <a:cubicBezTo>
                  <a:pt x="242470" y="25961"/>
                  <a:pt x="365240" y="-2729"/>
                  <a:pt x="638188" y="0"/>
                </a:cubicBezTo>
                <a:cubicBezTo>
                  <a:pt x="911136" y="2729"/>
                  <a:pt x="989728" y="14933"/>
                  <a:pt x="1294964" y="0"/>
                </a:cubicBezTo>
                <a:cubicBezTo>
                  <a:pt x="1600200" y="-14933"/>
                  <a:pt x="1719411" y="-5439"/>
                  <a:pt x="1858800" y="0"/>
                </a:cubicBezTo>
                <a:cubicBezTo>
                  <a:pt x="1862255" y="130514"/>
                  <a:pt x="1878275" y="373979"/>
                  <a:pt x="1858800" y="498226"/>
                </a:cubicBezTo>
                <a:cubicBezTo>
                  <a:pt x="1839325" y="622473"/>
                  <a:pt x="1863205" y="817941"/>
                  <a:pt x="1858800" y="940049"/>
                </a:cubicBezTo>
                <a:cubicBezTo>
                  <a:pt x="1854395" y="1062157"/>
                  <a:pt x="1863989" y="1244684"/>
                  <a:pt x="1858800" y="1410074"/>
                </a:cubicBezTo>
                <a:cubicBezTo>
                  <a:pt x="1554328" y="1386086"/>
                  <a:pt x="1377778" y="1395629"/>
                  <a:pt x="1202024" y="1410074"/>
                </a:cubicBezTo>
                <a:cubicBezTo>
                  <a:pt x="1026270" y="1424519"/>
                  <a:pt x="784951" y="1439293"/>
                  <a:pt x="563836" y="1410074"/>
                </a:cubicBezTo>
                <a:cubicBezTo>
                  <a:pt x="342721" y="1380855"/>
                  <a:pt x="248144" y="1411101"/>
                  <a:pt x="0" y="1410074"/>
                </a:cubicBezTo>
                <a:cubicBezTo>
                  <a:pt x="3749" y="1245751"/>
                  <a:pt x="-10689" y="1084969"/>
                  <a:pt x="0" y="925949"/>
                </a:cubicBezTo>
                <a:cubicBezTo>
                  <a:pt x="10689" y="766929"/>
                  <a:pt x="7619" y="603299"/>
                  <a:pt x="0" y="427722"/>
                </a:cubicBezTo>
                <a:cubicBezTo>
                  <a:pt x="-7619" y="252145"/>
                  <a:pt x="16097" y="167837"/>
                  <a:pt x="0" y="0"/>
                </a:cubicBezTo>
                <a:close/>
              </a:path>
            </a:pathLst>
          </a:custGeom>
          <a:ln w="19050">
            <a:solidFill>
              <a:schemeClr val="tx2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187981713"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/>
          <a:p>
            <a:pPr algn="ctr">
              <a:buNone/>
            </a:pPr>
            <a:r>
              <a:rPr lang="en-US" sz="2400" dirty="0"/>
              <a:t>Improves Quality of Teaching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637114" y="1428750"/>
            <a:ext cx="1858800" cy="1410074"/>
          </a:xfrm>
          <a:custGeom>
            <a:avLst/>
            <a:gdLst>
              <a:gd name="connsiteX0" fmla="*/ 0 w 1858800"/>
              <a:gd name="connsiteY0" fmla="*/ 0 h 1410074"/>
              <a:gd name="connsiteX1" fmla="*/ 656776 w 1858800"/>
              <a:gd name="connsiteY1" fmla="*/ 0 h 1410074"/>
              <a:gd name="connsiteX2" fmla="*/ 1313552 w 1858800"/>
              <a:gd name="connsiteY2" fmla="*/ 0 h 1410074"/>
              <a:gd name="connsiteX3" fmla="*/ 1858800 w 1858800"/>
              <a:gd name="connsiteY3" fmla="*/ 0 h 1410074"/>
              <a:gd name="connsiteX4" fmla="*/ 1858800 w 1858800"/>
              <a:gd name="connsiteY4" fmla="*/ 427722 h 1410074"/>
              <a:gd name="connsiteX5" fmla="*/ 1858800 w 1858800"/>
              <a:gd name="connsiteY5" fmla="*/ 925949 h 1410074"/>
              <a:gd name="connsiteX6" fmla="*/ 1858800 w 1858800"/>
              <a:gd name="connsiteY6" fmla="*/ 1410074 h 1410074"/>
              <a:gd name="connsiteX7" fmla="*/ 1220612 w 1858800"/>
              <a:gd name="connsiteY7" fmla="*/ 1410074 h 1410074"/>
              <a:gd name="connsiteX8" fmla="*/ 563836 w 1858800"/>
              <a:gd name="connsiteY8" fmla="*/ 1410074 h 1410074"/>
              <a:gd name="connsiteX9" fmla="*/ 0 w 1858800"/>
              <a:gd name="connsiteY9" fmla="*/ 1410074 h 1410074"/>
              <a:gd name="connsiteX10" fmla="*/ 0 w 1858800"/>
              <a:gd name="connsiteY10" fmla="*/ 982352 h 1410074"/>
              <a:gd name="connsiteX11" fmla="*/ 0 w 1858800"/>
              <a:gd name="connsiteY11" fmla="*/ 484125 h 1410074"/>
              <a:gd name="connsiteX12" fmla="*/ 0 w 1858800"/>
              <a:gd name="connsiteY12" fmla="*/ 0 h 141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58800" h="1410074" extrusionOk="0">
                <a:moveTo>
                  <a:pt x="0" y="0"/>
                </a:moveTo>
                <a:cubicBezTo>
                  <a:pt x="233166" y="-9582"/>
                  <a:pt x="410975" y="-26003"/>
                  <a:pt x="656776" y="0"/>
                </a:cubicBezTo>
                <a:cubicBezTo>
                  <a:pt x="902577" y="26003"/>
                  <a:pt x="1096433" y="-19040"/>
                  <a:pt x="1313552" y="0"/>
                </a:cubicBezTo>
                <a:cubicBezTo>
                  <a:pt x="1530671" y="19040"/>
                  <a:pt x="1678996" y="-14429"/>
                  <a:pt x="1858800" y="0"/>
                </a:cubicBezTo>
                <a:cubicBezTo>
                  <a:pt x="1861377" y="177566"/>
                  <a:pt x="1851538" y="315686"/>
                  <a:pt x="1858800" y="427722"/>
                </a:cubicBezTo>
                <a:cubicBezTo>
                  <a:pt x="1866062" y="539758"/>
                  <a:pt x="1837364" y="823388"/>
                  <a:pt x="1858800" y="925949"/>
                </a:cubicBezTo>
                <a:cubicBezTo>
                  <a:pt x="1880236" y="1028510"/>
                  <a:pt x="1837375" y="1312903"/>
                  <a:pt x="1858800" y="1410074"/>
                </a:cubicBezTo>
                <a:cubicBezTo>
                  <a:pt x="1604226" y="1414887"/>
                  <a:pt x="1377492" y="1421866"/>
                  <a:pt x="1220612" y="1410074"/>
                </a:cubicBezTo>
                <a:cubicBezTo>
                  <a:pt x="1063732" y="1398282"/>
                  <a:pt x="776594" y="1416244"/>
                  <a:pt x="563836" y="1410074"/>
                </a:cubicBezTo>
                <a:cubicBezTo>
                  <a:pt x="351078" y="1403904"/>
                  <a:pt x="278584" y="1424585"/>
                  <a:pt x="0" y="1410074"/>
                </a:cubicBezTo>
                <a:cubicBezTo>
                  <a:pt x="21141" y="1203528"/>
                  <a:pt x="-15237" y="1151298"/>
                  <a:pt x="0" y="982352"/>
                </a:cubicBezTo>
                <a:cubicBezTo>
                  <a:pt x="15237" y="813406"/>
                  <a:pt x="-12478" y="689255"/>
                  <a:pt x="0" y="484125"/>
                </a:cubicBezTo>
                <a:cubicBezTo>
                  <a:pt x="12478" y="278995"/>
                  <a:pt x="23481" y="211369"/>
                  <a:pt x="0" y="0"/>
                </a:cubicBezTo>
                <a:close/>
              </a:path>
            </a:pathLst>
          </a:custGeom>
          <a:ln w="19050">
            <a:solidFill>
              <a:schemeClr val="tx2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1155803647"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/>
          <a:p>
            <a:pPr algn="ctr">
              <a:buNone/>
            </a:pPr>
            <a:r>
              <a:rPr lang="en-US" sz="2400" dirty="0"/>
              <a:t>Improves Student Learning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>
          <a:xfrm>
            <a:off x="6591228" y="1428750"/>
            <a:ext cx="1858800" cy="1410074"/>
          </a:xfrm>
          <a:custGeom>
            <a:avLst/>
            <a:gdLst>
              <a:gd name="connsiteX0" fmla="*/ 0 w 1858800"/>
              <a:gd name="connsiteY0" fmla="*/ 0 h 1410074"/>
              <a:gd name="connsiteX1" fmla="*/ 619600 w 1858800"/>
              <a:gd name="connsiteY1" fmla="*/ 0 h 1410074"/>
              <a:gd name="connsiteX2" fmla="*/ 1239200 w 1858800"/>
              <a:gd name="connsiteY2" fmla="*/ 0 h 1410074"/>
              <a:gd name="connsiteX3" fmla="*/ 1858800 w 1858800"/>
              <a:gd name="connsiteY3" fmla="*/ 0 h 1410074"/>
              <a:gd name="connsiteX4" fmla="*/ 1858800 w 1858800"/>
              <a:gd name="connsiteY4" fmla="*/ 441823 h 1410074"/>
              <a:gd name="connsiteX5" fmla="*/ 1858800 w 1858800"/>
              <a:gd name="connsiteY5" fmla="*/ 925949 h 1410074"/>
              <a:gd name="connsiteX6" fmla="*/ 1858800 w 1858800"/>
              <a:gd name="connsiteY6" fmla="*/ 1410074 h 1410074"/>
              <a:gd name="connsiteX7" fmla="*/ 1239200 w 1858800"/>
              <a:gd name="connsiteY7" fmla="*/ 1410074 h 1410074"/>
              <a:gd name="connsiteX8" fmla="*/ 601012 w 1858800"/>
              <a:gd name="connsiteY8" fmla="*/ 1410074 h 1410074"/>
              <a:gd name="connsiteX9" fmla="*/ 0 w 1858800"/>
              <a:gd name="connsiteY9" fmla="*/ 1410074 h 1410074"/>
              <a:gd name="connsiteX10" fmla="*/ 0 w 1858800"/>
              <a:gd name="connsiteY10" fmla="*/ 954150 h 1410074"/>
              <a:gd name="connsiteX11" fmla="*/ 0 w 1858800"/>
              <a:gd name="connsiteY11" fmla="*/ 512327 h 1410074"/>
              <a:gd name="connsiteX12" fmla="*/ 0 w 1858800"/>
              <a:gd name="connsiteY12" fmla="*/ 0 h 141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58800" h="1410074" extrusionOk="0">
                <a:moveTo>
                  <a:pt x="0" y="0"/>
                </a:moveTo>
                <a:cubicBezTo>
                  <a:pt x="153406" y="-2934"/>
                  <a:pt x="411608" y="-27473"/>
                  <a:pt x="619600" y="0"/>
                </a:cubicBezTo>
                <a:cubicBezTo>
                  <a:pt x="827592" y="27473"/>
                  <a:pt x="1045810" y="-20530"/>
                  <a:pt x="1239200" y="0"/>
                </a:cubicBezTo>
                <a:cubicBezTo>
                  <a:pt x="1432590" y="20530"/>
                  <a:pt x="1593161" y="14367"/>
                  <a:pt x="1858800" y="0"/>
                </a:cubicBezTo>
                <a:cubicBezTo>
                  <a:pt x="1843352" y="95640"/>
                  <a:pt x="1870724" y="337427"/>
                  <a:pt x="1858800" y="441823"/>
                </a:cubicBezTo>
                <a:cubicBezTo>
                  <a:pt x="1846876" y="546219"/>
                  <a:pt x="1870988" y="810374"/>
                  <a:pt x="1858800" y="925949"/>
                </a:cubicBezTo>
                <a:cubicBezTo>
                  <a:pt x="1846612" y="1041524"/>
                  <a:pt x="1840740" y="1290533"/>
                  <a:pt x="1858800" y="1410074"/>
                </a:cubicBezTo>
                <a:cubicBezTo>
                  <a:pt x="1664413" y="1423552"/>
                  <a:pt x="1481323" y="1409806"/>
                  <a:pt x="1239200" y="1410074"/>
                </a:cubicBezTo>
                <a:cubicBezTo>
                  <a:pt x="997077" y="1410342"/>
                  <a:pt x="889325" y="1433928"/>
                  <a:pt x="601012" y="1410074"/>
                </a:cubicBezTo>
                <a:cubicBezTo>
                  <a:pt x="312699" y="1386220"/>
                  <a:pt x="228837" y="1411661"/>
                  <a:pt x="0" y="1410074"/>
                </a:cubicBezTo>
                <a:cubicBezTo>
                  <a:pt x="3065" y="1280129"/>
                  <a:pt x="-1458" y="1070962"/>
                  <a:pt x="0" y="954150"/>
                </a:cubicBezTo>
                <a:cubicBezTo>
                  <a:pt x="1458" y="837338"/>
                  <a:pt x="-9719" y="684973"/>
                  <a:pt x="0" y="512327"/>
                </a:cubicBezTo>
                <a:cubicBezTo>
                  <a:pt x="9719" y="339681"/>
                  <a:pt x="23762" y="153949"/>
                  <a:pt x="0" y="0"/>
                </a:cubicBezTo>
                <a:close/>
              </a:path>
            </a:pathLst>
          </a:custGeom>
          <a:ln w="19050">
            <a:solidFill>
              <a:schemeClr val="tx2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2256451039"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/>
          <a:p>
            <a:pPr algn="ctr">
              <a:buNone/>
            </a:pPr>
            <a:r>
              <a:rPr lang="en-US" sz="2400" dirty="0"/>
              <a:t>Springboard to Collective Action</a:t>
            </a:r>
          </a:p>
        </p:txBody>
      </p:sp>
      <p:sp>
        <p:nvSpPr>
          <p:cNvPr id="7" name="Shape 546"/>
          <p:cNvSpPr txBox="1">
            <a:spLocks/>
          </p:cNvSpPr>
          <p:nvPr/>
        </p:nvSpPr>
        <p:spPr>
          <a:xfrm>
            <a:off x="3163850" y="4034557"/>
            <a:ext cx="4881004" cy="74554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○"/>
              <a:defRPr sz="1300" b="0" i="0" u="none" strike="noStrike" cap="none">
                <a:solidFill>
                  <a:srgbClr val="4A5C65"/>
                </a:solidFill>
                <a:latin typeface="+mn-lt"/>
                <a:ea typeface="Lato Light"/>
                <a:cs typeface="Lato Light"/>
                <a:sym typeface="La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algn="ctr">
              <a:buFont typeface="Lato Light"/>
              <a:buNone/>
            </a:pPr>
            <a:r>
              <a:rPr lang="en-US" sz="1200" dirty="0"/>
              <a:t>Bloomberg &amp; Pitchford; 2017</a:t>
            </a:r>
          </a:p>
          <a:p>
            <a:pPr algn="ctr">
              <a:buNone/>
            </a:pPr>
            <a:r>
              <a:rPr lang="en-US" sz="1200" dirty="0"/>
              <a:t>Leading Impact Teams: Building a Culture of Efficacy</a:t>
            </a:r>
            <a:endParaRPr lang="en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D69F0-C9D4-2446-8130-B9ED8C353B7D}"/>
              </a:ext>
            </a:extLst>
          </p:cNvPr>
          <p:cNvSpPr txBox="1"/>
          <p:nvPr/>
        </p:nvSpPr>
        <p:spPr>
          <a:xfrm>
            <a:off x="3314936" y="3189875"/>
            <a:ext cx="4503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Ink Free" panose="020F0502020204030204" pitchFamily="34" charset="0"/>
                <a:cs typeface="Ink Free" panose="020F0502020204030204" pitchFamily="34" charset="0"/>
              </a:rPr>
              <a:t>“We is smarter than me”</a:t>
            </a:r>
          </a:p>
        </p:txBody>
      </p:sp>
      <p:pic>
        <p:nvPicPr>
          <p:cNvPr id="12" name="Picture 11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9EA1B3ED-822F-CC44-A19D-B678BD7B2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10" y="3653421"/>
            <a:ext cx="699265" cy="99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710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 txBox="1">
            <a:spLocks noGrp="1"/>
          </p:cNvSpPr>
          <p:nvPr>
            <p:ph type="body" idx="1"/>
          </p:nvPr>
        </p:nvSpPr>
        <p:spPr>
          <a:xfrm>
            <a:off x="2683000" y="1123950"/>
            <a:ext cx="1858800" cy="1651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/>
              <a:t>0.72</a:t>
            </a:r>
            <a:endParaRPr lang="en" b="1" dirty="0"/>
          </a:p>
          <a:p>
            <a:pPr lvl="0" rtl="0">
              <a:spcBef>
                <a:spcPts val="0"/>
              </a:spcBef>
              <a:buNone/>
            </a:pPr>
            <a:r>
              <a:rPr lang="en-US" sz="1200" dirty="0"/>
              <a:t>Teacher-Student Relationships </a:t>
            </a:r>
            <a:r>
              <a:rPr lang="mr-IN" sz="1200" dirty="0"/>
              <a:t>–</a:t>
            </a:r>
            <a:r>
              <a:rPr lang="en-US" sz="1200" dirty="0"/>
              <a:t> Interactions among teachers and students are positive and demonstrate respect.</a:t>
            </a:r>
            <a:endParaRPr lang="en" sz="1200" dirty="0"/>
          </a:p>
        </p:txBody>
      </p:sp>
      <p:sp>
        <p:nvSpPr>
          <p:cNvPr id="543" name="Shape 543"/>
          <p:cNvSpPr txBox="1">
            <a:spLocks noGrp="1"/>
          </p:cNvSpPr>
          <p:nvPr>
            <p:ph type="body" idx="2"/>
          </p:nvPr>
        </p:nvSpPr>
        <p:spPr>
          <a:xfrm>
            <a:off x="4637113" y="1123950"/>
            <a:ext cx="1858800" cy="1651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/>
              <a:t>0.72</a:t>
            </a:r>
            <a:endParaRPr lang="en" b="1" dirty="0"/>
          </a:p>
          <a:p>
            <a:pPr lvl="0" rtl="0">
              <a:spcBef>
                <a:spcPts val="0"/>
              </a:spcBef>
              <a:buNone/>
            </a:pPr>
            <a:r>
              <a:rPr lang="en-US" sz="1200" dirty="0"/>
              <a:t>Maximize feedback to teachers about their impact</a:t>
            </a:r>
            <a:endParaRPr lang="en" sz="1200" dirty="0"/>
          </a:p>
        </p:txBody>
      </p:sp>
      <p:sp>
        <p:nvSpPr>
          <p:cNvPr id="544" name="Shape 544"/>
          <p:cNvSpPr txBox="1">
            <a:spLocks noGrp="1"/>
          </p:cNvSpPr>
          <p:nvPr>
            <p:ph type="body" idx="3"/>
          </p:nvPr>
        </p:nvSpPr>
        <p:spPr>
          <a:xfrm>
            <a:off x="6591226" y="1123950"/>
            <a:ext cx="1858800" cy="1651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/>
              <a:t>0.72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200" dirty="0"/>
              <a:t>Building </a:t>
            </a:r>
            <a:r>
              <a:rPr lang="en" sz="1200" dirty="0"/>
              <a:t>trust and welcoming errors as opportunities to learn </a:t>
            </a:r>
          </a:p>
          <a:p>
            <a:pPr lvl="0" rtl="0">
              <a:spcBef>
                <a:spcPts val="0"/>
              </a:spcBef>
              <a:buNone/>
            </a:pPr>
            <a:endParaRPr sz="1200" dirty="0"/>
          </a:p>
        </p:txBody>
      </p:sp>
      <p:sp>
        <p:nvSpPr>
          <p:cNvPr id="545" name="Shape 545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High Yield Strategies</a:t>
            </a:r>
            <a:endParaRPr lang="en" dirty="0"/>
          </a:p>
        </p:txBody>
      </p:sp>
      <p:sp>
        <p:nvSpPr>
          <p:cNvPr id="546" name="Shape 546"/>
          <p:cNvSpPr txBox="1">
            <a:spLocks noGrp="1"/>
          </p:cNvSpPr>
          <p:nvPr>
            <p:ph type="body" idx="1"/>
          </p:nvPr>
        </p:nvSpPr>
        <p:spPr>
          <a:xfrm>
            <a:off x="2683000" y="2724150"/>
            <a:ext cx="1858800" cy="1651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/>
              <a:t>0.82</a:t>
            </a:r>
            <a:endParaRPr lang="en" b="1" dirty="0"/>
          </a:p>
          <a:p>
            <a:pPr lvl="0">
              <a:buNone/>
            </a:pPr>
            <a:r>
              <a:rPr lang="en-US" sz="1200" dirty="0"/>
              <a:t>Classroom Discussion - Students engage in structured interaction around the learning </a:t>
            </a:r>
            <a:endParaRPr lang="en" sz="1200" dirty="0"/>
          </a:p>
        </p:txBody>
      </p:sp>
      <p:sp>
        <p:nvSpPr>
          <p:cNvPr id="547" name="Shape 547"/>
          <p:cNvSpPr txBox="1">
            <a:spLocks noGrp="1"/>
          </p:cNvSpPr>
          <p:nvPr>
            <p:ph type="body" idx="2"/>
          </p:nvPr>
        </p:nvSpPr>
        <p:spPr>
          <a:xfrm>
            <a:off x="4637113" y="2724150"/>
            <a:ext cx="1858800" cy="1651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/>
              <a:t>0.93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200" dirty="0"/>
              <a:t>Teachers working together as evaluators of their impact</a:t>
            </a:r>
          </a:p>
        </p:txBody>
      </p:sp>
      <p:sp>
        <p:nvSpPr>
          <p:cNvPr id="548" name="Shape 548"/>
          <p:cNvSpPr txBox="1">
            <a:spLocks noGrp="1"/>
          </p:cNvSpPr>
          <p:nvPr>
            <p:ph type="body" idx="3"/>
          </p:nvPr>
        </p:nvSpPr>
        <p:spPr>
          <a:xfrm>
            <a:off x="6591226" y="2724150"/>
            <a:ext cx="1858800" cy="1651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/>
              <a:t>1.57</a:t>
            </a:r>
            <a:endParaRPr lang="en" b="1" dirty="0"/>
          </a:p>
          <a:p>
            <a:pPr lvl="0">
              <a:buNone/>
            </a:pPr>
            <a:r>
              <a:rPr lang="en-US" sz="1200" dirty="0"/>
              <a:t>Collective Teacher Efficacy - </a:t>
            </a:r>
            <a:r>
              <a:rPr lang="en-US" sz="1200" i="1" dirty="0"/>
              <a:t>the collective belief of teachers in their ability to positively affect students.</a:t>
            </a:r>
            <a:endParaRPr lang="en" sz="1200" i="1" dirty="0"/>
          </a:p>
          <a:p>
            <a:pPr lvl="0" rtl="0">
              <a:spcBef>
                <a:spcPts val="0"/>
              </a:spcBef>
              <a:buNone/>
            </a:pPr>
            <a:endParaRPr sz="1200" dirty="0"/>
          </a:p>
        </p:txBody>
      </p:sp>
      <p:sp>
        <p:nvSpPr>
          <p:cNvPr id="10" name="Shape 546"/>
          <p:cNvSpPr txBox="1">
            <a:spLocks/>
          </p:cNvSpPr>
          <p:nvPr/>
        </p:nvSpPr>
        <p:spPr>
          <a:xfrm>
            <a:off x="5667829" y="4403886"/>
            <a:ext cx="2319888" cy="33645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○"/>
              <a:defRPr sz="1300" b="0" i="0" u="none" strike="noStrike" cap="none">
                <a:solidFill>
                  <a:srgbClr val="4A5C65"/>
                </a:solidFill>
                <a:latin typeface="+mn-lt"/>
                <a:ea typeface="Lato Light"/>
                <a:cs typeface="Lato Light"/>
                <a:sym typeface="La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>
              <a:buFont typeface="Lato Light"/>
              <a:buNone/>
            </a:pPr>
            <a:r>
              <a:rPr lang="en-US" sz="1050" dirty="0"/>
              <a:t>Visible Learning John Hattie, 2008</a:t>
            </a:r>
            <a:endParaRPr lang="en" sz="105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4541800" y="1200647"/>
            <a:ext cx="0" cy="2782956"/>
          </a:xfrm>
          <a:prstGeom prst="line">
            <a:avLst/>
          </a:prstGeom>
          <a:ln w="12700">
            <a:solidFill>
              <a:srgbClr val="4A3D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DA62E3A-82A3-D845-9710-11B396736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55" y="3189875"/>
            <a:ext cx="2499816" cy="1522234"/>
          </a:xfrm>
          <a:prstGeom prst="rect">
            <a:avLst/>
          </a:prstGeom>
        </p:spPr>
      </p:pic>
      <p:sp>
        <p:nvSpPr>
          <p:cNvPr id="12" name="Shape 546">
            <a:extLst>
              <a:ext uri="{FF2B5EF4-FFF2-40B4-BE49-F238E27FC236}">
                <a16:creationId xmlns:a16="http://schemas.microsoft.com/office/drawing/2014/main" id="{BD241A8D-0811-C347-AD14-EE9B43798A40}"/>
              </a:ext>
            </a:extLst>
          </p:cNvPr>
          <p:cNvSpPr txBox="1">
            <a:spLocks/>
          </p:cNvSpPr>
          <p:nvPr/>
        </p:nvSpPr>
        <p:spPr>
          <a:xfrm>
            <a:off x="3138398" y="398138"/>
            <a:ext cx="5386942" cy="3940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○"/>
              <a:defRPr sz="1300" b="0" i="0" u="none" strike="noStrike" cap="none">
                <a:solidFill>
                  <a:srgbClr val="4A5C65"/>
                </a:solidFill>
                <a:latin typeface="+mn-lt"/>
                <a:ea typeface="Lato Light"/>
                <a:cs typeface="Lato Light"/>
                <a:sym typeface="La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1300" b="0" i="0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>
              <a:buFont typeface="Lato Light"/>
              <a:buNone/>
            </a:pPr>
            <a:r>
              <a:rPr lang="en-US" b="1" dirty="0"/>
              <a:t>0.4 = 1 year of academic growth.    0.8 = 2 years of growth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10D662-8E2E-BB4A-BF7C-9F3E59502363}"/>
              </a:ext>
            </a:extLst>
          </p:cNvPr>
          <p:cNvSpPr txBox="1"/>
          <p:nvPr/>
        </p:nvSpPr>
        <p:spPr>
          <a:xfrm>
            <a:off x="2773190" y="863809"/>
            <a:ext cx="1694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u="sng" dirty="0">
                <a:solidFill>
                  <a:schemeClr val="tx2">
                    <a:lumMod val="50000"/>
                  </a:schemeClr>
                </a:solidFill>
              </a:rPr>
              <a:t>Classroom</a:t>
            </a:r>
            <a:r>
              <a:rPr lang="en-US" sz="9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900" b="1" u="sng" dirty="0">
                <a:solidFill>
                  <a:schemeClr val="tx2">
                    <a:lumMod val="50000"/>
                  </a:schemeClr>
                </a:solidFill>
              </a:rPr>
              <a:t>Strategies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2AAD84-222A-B445-9F2A-485CFE99BE8D}"/>
              </a:ext>
            </a:extLst>
          </p:cNvPr>
          <p:cNvSpPr txBox="1"/>
          <p:nvPr/>
        </p:nvSpPr>
        <p:spPr>
          <a:xfrm>
            <a:off x="5232088" y="867240"/>
            <a:ext cx="2189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u="sng" dirty="0">
                <a:solidFill>
                  <a:schemeClr val="tx2">
                    <a:lumMod val="50000"/>
                  </a:schemeClr>
                </a:solidFill>
              </a:rPr>
              <a:t>Site-Level</a:t>
            </a:r>
          </a:p>
          <a:p>
            <a:pPr algn="ctr"/>
            <a:r>
              <a:rPr lang="en-US" sz="900" b="1" u="sng" dirty="0">
                <a:solidFill>
                  <a:schemeClr val="tx2">
                    <a:lumMod val="50000"/>
                  </a:schemeClr>
                </a:solidFill>
              </a:rPr>
              <a:t>Strategies</a:t>
            </a:r>
          </a:p>
        </p:txBody>
      </p:sp>
    </p:spTree>
    <p:extLst>
      <p:ext uri="{BB962C8B-B14F-4D97-AF65-F5344CB8AC3E}">
        <p14:creationId xmlns:p14="http://schemas.microsoft.com/office/powerpoint/2010/main" val="392689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" grpId="0"/>
      <p:bldP spid="544" grpId="0" build="p"/>
      <p:bldP spid="547" grpId="0" build="p"/>
      <p:bldP spid="54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67FE57E7-FAEA-E541-83A8-F8CEE1930432}"/>
              </a:ext>
            </a:extLst>
          </p:cNvPr>
          <p:cNvSpPr/>
          <p:nvPr/>
        </p:nvSpPr>
        <p:spPr>
          <a:xfrm>
            <a:off x="4899992" y="1165466"/>
            <a:ext cx="2812568" cy="2812568"/>
          </a:xfrm>
          <a:prstGeom prst="ellipse">
            <a:avLst/>
          </a:prstGeom>
          <a:solidFill>
            <a:srgbClr val="4A3D59"/>
          </a:solidFill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7D99DEB-2FB8-184C-8E35-3C69CB1EDB68}"/>
              </a:ext>
            </a:extLst>
          </p:cNvPr>
          <p:cNvSpPr/>
          <p:nvPr/>
        </p:nvSpPr>
        <p:spPr>
          <a:xfrm>
            <a:off x="1417886" y="1165466"/>
            <a:ext cx="2812568" cy="2812568"/>
          </a:xfrm>
          <a:prstGeom prst="ellipse">
            <a:avLst/>
          </a:prstGeom>
          <a:solidFill>
            <a:srgbClr val="FF6600"/>
          </a:solidFill>
          <a:ln w="76200">
            <a:solidFill>
              <a:srgbClr val="4A3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47403" y="1786920"/>
            <a:ext cx="2353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A3D59"/>
                </a:solidFill>
              </a:rPr>
              <a:t>Collective Teacher Efficacy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5D78B8-1A96-7145-9D1D-F6CA2040EA8B}"/>
              </a:ext>
            </a:extLst>
          </p:cNvPr>
          <p:cNvSpPr txBox="1"/>
          <p:nvPr/>
        </p:nvSpPr>
        <p:spPr>
          <a:xfrm>
            <a:off x="5134982" y="1786920"/>
            <a:ext cx="2342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Student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Academic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Growth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6D85B9-BD30-0242-9BF2-6C190396B0BF}"/>
              </a:ext>
            </a:extLst>
          </p:cNvPr>
          <p:cNvSpPr txBox="1"/>
          <p:nvPr/>
        </p:nvSpPr>
        <p:spPr>
          <a:xfrm>
            <a:off x="3179559" y="2110085"/>
            <a:ext cx="2771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4A3D59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9466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entagon 9"/>
          <p:cNvSpPr/>
          <p:nvPr/>
        </p:nvSpPr>
        <p:spPr>
          <a:xfrm rot="10800000">
            <a:off x="5070763" y="2298530"/>
            <a:ext cx="557477" cy="496847"/>
          </a:xfrm>
          <a:prstGeom prst="homePlate">
            <a:avLst/>
          </a:prstGeom>
          <a:solidFill>
            <a:srgbClr val="4A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entagon 8"/>
          <p:cNvSpPr/>
          <p:nvPr/>
        </p:nvSpPr>
        <p:spPr>
          <a:xfrm rot="5400000">
            <a:off x="4298914" y="1528994"/>
            <a:ext cx="557477" cy="496847"/>
          </a:xfrm>
          <a:prstGeom prst="homePlate">
            <a:avLst/>
          </a:prstGeom>
          <a:solidFill>
            <a:srgbClr val="4A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entagon 11"/>
          <p:cNvSpPr/>
          <p:nvPr/>
        </p:nvSpPr>
        <p:spPr>
          <a:xfrm>
            <a:off x="3524270" y="2323325"/>
            <a:ext cx="557477" cy="496847"/>
          </a:xfrm>
          <a:prstGeom prst="homePlate">
            <a:avLst/>
          </a:prstGeom>
          <a:solidFill>
            <a:srgbClr val="4A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ntagon 10"/>
          <p:cNvSpPr/>
          <p:nvPr/>
        </p:nvSpPr>
        <p:spPr>
          <a:xfrm rot="16200000">
            <a:off x="4287610" y="3120189"/>
            <a:ext cx="557477" cy="496847"/>
          </a:xfrm>
          <a:prstGeom prst="homePlate">
            <a:avLst/>
          </a:prstGeom>
          <a:solidFill>
            <a:srgbClr val="4A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736642" y="170774"/>
            <a:ext cx="1670717" cy="1670717"/>
          </a:xfrm>
          <a:prstGeom prst="ellipse">
            <a:avLst/>
          </a:prstGeom>
          <a:solidFill>
            <a:srgbClr val="4A3D59"/>
          </a:solidFill>
          <a:ln cap="flat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Focused Walkthroughs</a:t>
            </a:r>
          </a:p>
        </p:txBody>
      </p:sp>
      <p:sp>
        <p:nvSpPr>
          <p:cNvPr id="5" name="Oval 4"/>
          <p:cNvSpPr/>
          <p:nvPr/>
        </p:nvSpPr>
        <p:spPr>
          <a:xfrm>
            <a:off x="3736642" y="3302006"/>
            <a:ext cx="1670717" cy="1670717"/>
          </a:xfrm>
          <a:prstGeom prst="ellipse">
            <a:avLst/>
          </a:prstGeom>
          <a:solidFill>
            <a:srgbClr val="4A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dirty="0"/>
              <a:t>Collaborative Communities/PLC</a:t>
            </a:r>
          </a:p>
        </p:txBody>
      </p:sp>
      <p:sp>
        <p:nvSpPr>
          <p:cNvPr id="7" name="Oval 6"/>
          <p:cNvSpPr/>
          <p:nvPr/>
        </p:nvSpPr>
        <p:spPr>
          <a:xfrm>
            <a:off x="2202560" y="1736391"/>
            <a:ext cx="1670717" cy="1670717"/>
          </a:xfrm>
          <a:prstGeom prst="ellipse">
            <a:avLst/>
          </a:prstGeom>
          <a:solidFill>
            <a:srgbClr val="4A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Professional Development</a:t>
            </a: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03008" y="2131455"/>
            <a:ext cx="1529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4A3D59"/>
                </a:solidFill>
              </a:rPr>
              <a:t>Collective Teacher Efficacy</a:t>
            </a:r>
          </a:p>
        </p:txBody>
      </p:sp>
      <p:sp>
        <p:nvSpPr>
          <p:cNvPr id="6" name="Oval 5"/>
          <p:cNvSpPr/>
          <p:nvPr/>
        </p:nvSpPr>
        <p:spPr>
          <a:xfrm>
            <a:off x="5270724" y="1736390"/>
            <a:ext cx="1670717" cy="1670717"/>
          </a:xfrm>
          <a:prstGeom prst="ellipse">
            <a:avLst/>
          </a:prstGeom>
          <a:solidFill>
            <a:srgbClr val="4A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91440" rIns="0" bIns="0" rtlCol="0" anchor="ctr"/>
          <a:lstStyle/>
          <a:p>
            <a:pPr algn="ctr"/>
            <a:r>
              <a:rPr lang="en-US" dirty="0"/>
              <a:t>Observational &amp; Coaching Data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65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>
          <a:xfrm rot="2700000">
            <a:off x="4831457" y="1310226"/>
            <a:ext cx="557477" cy="496847"/>
          </a:xfrm>
          <a:prstGeom prst="homePlate">
            <a:avLst/>
          </a:prstGeom>
          <a:solidFill>
            <a:srgbClr val="4A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/>
          <p:nvPr/>
        </p:nvSpPr>
        <p:spPr>
          <a:xfrm rot="8100000">
            <a:off x="5278679" y="2866580"/>
            <a:ext cx="557477" cy="496847"/>
          </a:xfrm>
          <a:prstGeom prst="homePlate">
            <a:avLst/>
          </a:prstGeom>
          <a:solidFill>
            <a:srgbClr val="4A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ntagon 10"/>
          <p:cNvSpPr/>
          <p:nvPr/>
        </p:nvSpPr>
        <p:spPr>
          <a:xfrm rot="13500000">
            <a:off x="3732678" y="3367104"/>
            <a:ext cx="557477" cy="496847"/>
          </a:xfrm>
          <a:prstGeom prst="homePlate">
            <a:avLst/>
          </a:prstGeom>
          <a:solidFill>
            <a:srgbClr val="4A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entagon 11"/>
          <p:cNvSpPr/>
          <p:nvPr/>
        </p:nvSpPr>
        <p:spPr>
          <a:xfrm rot="18900000">
            <a:off x="3305043" y="1780070"/>
            <a:ext cx="557477" cy="496847"/>
          </a:xfrm>
          <a:prstGeom prst="homePlate">
            <a:avLst/>
          </a:prstGeom>
          <a:solidFill>
            <a:srgbClr val="4A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736642" y="170774"/>
            <a:ext cx="1670717" cy="1670717"/>
          </a:xfrm>
          <a:prstGeom prst="ellipse">
            <a:avLst/>
          </a:prstGeom>
          <a:solidFill>
            <a:srgbClr val="4A3D59"/>
          </a:solidFill>
          <a:ln cap="flat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Focused Walkthroughs</a:t>
            </a:r>
          </a:p>
        </p:txBody>
      </p:sp>
      <p:sp>
        <p:nvSpPr>
          <p:cNvPr id="5" name="Oval 4"/>
          <p:cNvSpPr/>
          <p:nvPr/>
        </p:nvSpPr>
        <p:spPr>
          <a:xfrm>
            <a:off x="3736642" y="3302006"/>
            <a:ext cx="1670717" cy="1670717"/>
          </a:xfrm>
          <a:prstGeom prst="ellipse">
            <a:avLst/>
          </a:prstGeom>
          <a:solidFill>
            <a:srgbClr val="4A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dirty="0"/>
              <a:t>Collaborative Communities</a:t>
            </a:r>
          </a:p>
        </p:txBody>
      </p:sp>
      <p:sp>
        <p:nvSpPr>
          <p:cNvPr id="6" name="Oval 5"/>
          <p:cNvSpPr/>
          <p:nvPr/>
        </p:nvSpPr>
        <p:spPr>
          <a:xfrm>
            <a:off x="5270724" y="1736390"/>
            <a:ext cx="1670717" cy="1670717"/>
          </a:xfrm>
          <a:prstGeom prst="ellipse">
            <a:avLst/>
          </a:prstGeom>
          <a:solidFill>
            <a:srgbClr val="4A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91440" rIns="0" bIns="0" rtlCol="0" anchor="ctr"/>
          <a:lstStyle/>
          <a:p>
            <a:pPr algn="ctr"/>
            <a:r>
              <a:rPr lang="en-US" dirty="0"/>
              <a:t>Observational &amp; Coaching Data</a:t>
            </a:r>
          </a:p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202560" y="1736391"/>
            <a:ext cx="1670717" cy="1670717"/>
          </a:xfrm>
          <a:prstGeom prst="ellipse">
            <a:avLst/>
          </a:prstGeom>
          <a:solidFill>
            <a:srgbClr val="4A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endParaRPr lang="en-US"/>
          </a:p>
          <a:p>
            <a:pPr algn="ctr"/>
            <a:r>
              <a:rPr lang="en-US"/>
              <a:t>Professional </a:t>
            </a:r>
            <a:r>
              <a:rPr lang="en-US" dirty="0"/>
              <a:t>Development</a:t>
            </a:r>
          </a:p>
          <a:p>
            <a:pPr algn="ctr"/>
            <a:endParaRPr lang="en-US" dirty="0"/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86D9535-2CF6-B242-8E5D-B5073754A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267" y="2097405"/>
            <a:ext cx="933466" cy="94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3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ctrTitle"/>
          </p:nvPr>
        </p:nvSpPr>
        <p:spPr>
          <a:xfrm>
            <a:off x="2886100" y="1888150"/>
            <a:ext cx="3371700" cy="1159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6600"/>
                </a:solidFill>
              </a:rPr>
              <a:t>What </a:t>
            </a:r>
            <a:r>
              <a:rPr lang="en-US" sz="3600">
                <a:solidFill>
                  <a:srgbClr val="FF6600"/>
                </a:solidFill>
              </a:rPr>
              <a:t>is digiCOACH?</a:t>
            </a:r>
            <a:endParaRPr lang="en" sz="3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09669"/>
      </p:ext>
    </p:extLst>
  </p:cSld>
  <p:clrMapOvr>
    <a:masterClrMapping/>
  </p:clrMapOvr>
</p:sld>
</file>

<file path=ppt/theme/theme1.xml><?xml version="1.0" encoding="utf-8"?>
<a:theme xmlns:a="http://schemas.openxmlformats.org/drawingml/2006/main" name="Ken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6004</TotalTime>
  <Words>1390</Words>
  <Application>Microsoft Macintosh PowerPoint</Application>
  <PresentationFormat>On-screen Show (16:9)</PresentationFormat>
  <Paragraphs>263</Paragraphs>
  <Slides>35</Slides>
  <Notes>27</Notes>
  <HiddenSlides>6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Brush Script MT Italic</vt:lpstr>
      <vt:lpstr>Arial</vt:lpstr>
      <vt:lpstr>Courier New</vt:lpstr>
      <vt:lpstr>Helvetica Light</vt:lpstr>
      <vt:lpstr>Ink Free</vt:lpstr>
      <vt:lpstr>Lato Light</vt:lpstr>
      <vt:lpstr>Roboto Slab Light</vt:lpstr>
      <vt:lpstr>Verdana</vt:lpstr>
      <vt:lpstr>Wingdings</vt:lpstr>
      <vt:lpstr>Kent template</vt:lpstr>
      <vt:lpstr>Boosting Student Achievement   Through Formative Coaching</vt:lpstr>
      <vt:lpstr>Agenda</vt:lpstr>
      <vt:lpstr>Why Feedback is SO Important</vt:lpstr>
      <vt:lpstr>Feedback is Powerful</vt:lpstr>
      <vt:lpstr>High Yield Strategies</vt:lpstr>
      <vt:lpstr>PowerPoint Presentation</vt:lpstr>
      <vt:lpstr>PowerPoint Presentation</vt:lpstr>
      <vt:lpstr>PowerPoint Presentation</vt:lpstr>
      <vt:lpstr>What is digiCOACH?</vt:lpstr>
      <vt:lpstr>PowerPoint Presentation</vt:lpstr>
      <vt:lpstr>Formative Coaching with  digiCOACH</vt:lpstr>
      <vt:lpstr>PowerPoint Presentation</vt:lpstr>
      <vt:lpstr>PowerPoint Presentation</vt:lpstr>
      <vt:lpstr>What digiCOACH is not…</vt:lpstr>
      <vt:lpstr>PowerPoint Presentation</vt:lpstr>
      <vt:lpstr>How does digiCOACH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Communication   is the Key!</vt:lpstr>
      <vt:lpstr>PowerPoint Presentation</vt:lpstr>
      <vt:lpstr>PowerPoint Presentation</vt:lpstr>
      <vt:lpstr>PowerPoint Presentation</vt:lpstr>
      <vt:lpstr>PowerPoint Presentation</vt:lpstr>
      <vt:lpstr>What can digiCOACH Reports Show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Brandon Mawhorter</cp:lastModifiedBy>
  <cp:revision>136</cp:revision>
  <cp:lastPrinted>2017-10-05T18:00:25Z</cp:lastPrinted>
  <dcterms:modified xsi:type="dcterms:W3CDTF">2024-01-10T02:00:00Z</dcterms:modified>
</cp:coreProperties>
</file>